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60"/>
  </p:notesMasterIdLst>
  <p:sldIdLst>
    <p:sldId id="296" r:id="rId2"/>
    <p:sldId id="354" r:id="rId3"/>
    <p:sldId id="298" r:id="rId4"/>
    <p:sldId id="355" r:id="rId5"/>
    <p:sldId id="356" r:id="rId6"/>
    <p:sldId id="357" r:id="rId7"/>
    <p:sldId id="358" r:id="rId8"/>
    <p:sldId id="359" r:id="rId9"/>
    <p:sldId id="360" r:id="rId10"/>
    <p:sldId id="367" r:id="rId11"/>
    <p:sldId id="403" r:id="rId12"/>
    <p:sldId id="368" r:id="rId13"/>
    <p:sldId id="361" r:id="rId14"/>
    <p:sldId id="362" r:id="rId15"/>
    <p:sldId id="364" r:id="rId16"/>
    <p:sldId id="365" r:id="rId17"/>
    <p:sldId id="410" r:id="rId18"/>
    <p:sldId id="366" r:id="rId19"/>
    <p:sldId id="369" r:id="rId20"/>
    <p:sldId id="370" r:id="rId21"/>
    <p:sldId id="372" r:id="rId22"/>
    <p:sldId id="373" r:id="rId23"/>
    <p:sldId id="374" r:id="rId24"/>
    <p:sldId id="351" r:id="rId25"/>
    <p:sldId id="375" r:id="rId26"/>
    <p:sldId id="402" r:id="rId27"/>
    <p:sldId id="376" r:id="rId28"/>
    <p:sldId id="377" r:id="rId29"/>
    <p:sldId id="378" r:id="rId30"/>
    <p:sldId id="379" r:id="rId31"/>
    <p:sldId id="380" r:id="rId32"/>
    <p:sldId id="381" r:id="rId33"/>
    <p:sldId id="383" r:id="rId34"/>
    <p:sldId id="382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9" r:id="rId53"/>
    <p:sldId id="407" r:id="rId54"/>
    <p:sldId id="404" r:id="rId55"/>
    <p:sldId id="401" r:id="rId56"/>
    <p:sldId id="406" r:id="rId57"/>
    <p:sldId id="405" r:id="rId58"/>
    <p:sldId id="297" r:id="rId5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61"/>
      <p:bold r:id="rId62"/>
      <p:italic r:id="rId63"/>
      <p:boldItalic r:id="rId64"/>
    </p:embeddedFont>
    <p:embeddedFont>
      <p:font typeface="Cambria Math" panose="02040503050406030204" pitchFamily="18" charset="0"/>
      <p:regular r:id="rId65"/>
    </p:embeddedFont>
    <p:embeddedFont>
      <p:font typeface="FangSong" panose="02010609060101010101" pitchFamily="49" charset="-122"/>
      <p:regular r:id="rId66"/>
    </p:embeddedFont>
    <p:embeddedFont>
      <p:font typeface="Patrick Hand SC" panose="020B0604020202020204" charset="0"/>
      <p:regular r:id="rId67"/>
    </p:embeddedFont>
    <p:embeddedFont>
      <p:font typeface="SimSun" panose="02010600030101010101" pitchFamily="2" charset="-122"/>
      <p:regular r:id="rId68"/>
    </p:embeddedFont>
    <p:embeddedFont>
      <p:font typeface="Sniglet" panose="020B0604020202020204" charset="0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B6707112-0D15-4E5F-9931-D80349DB03C4}">
          <p14:sldIdLst>
            <p14:sldId id="296"/>
            <p14:sldId id="354"/>
            <p14:sldId id="298"/>
            <p14:sldId id="355"/>
            <p14:sldId id="356"/>
            <p14:sldId id="357"/>
            <p14:sldId id="358"/>
            <p14:sldId id="359"/>
            <p14:sldId id="360"/>
            <p14:sldId id="367"/>
            <p14:sldId id="403"/>
            <p14:sldId id="368"/>
            <p14:sldId id="361"/>
            <p14:sldId id="362"/>
            <p14:sldId id="364"/>
            <p14:sldId id="365"/>
            <p14:sldId id="410"/>
            <p14:sldId id="366"/>
            <p14:sldId id="369"/>
            <p14:sldId id="370"/>
            <p14:sldId id="372"/>
            <p14:sldId id="373"/>
            <p14:sldId id="374"/>
            <p14:sldId id="351"/>
            <p14:sldId id="375"/>
            <p14:sldId id="402"/>
            <p14:sldId id="376"/>
            <p14:sldId id="377"/>
            <p14:sldId id="378"/>
            <p14:sldId id="379"/>
            <p14:sldId id="380"/>
            <p14:sldId id="381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9"/>
            <p14:sldId id="407"/>
            <p14:sldId id="404"/>
            <p14:sldId id="401"/>
            <p14:sldId id="406"/>
            <p14:sldId id="40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B7"/>
    <a:srgbClr val="43434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8C0CE-57A3-4D34-A831-E795E7F24F54}">
  <a:tblStyle styleId="{CD28C0CE-57A3-4D34-A831-E795E7F24F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79181" autoAdjust="0"/>
  </p:normalViewPr>
  <p:slideViewPr>
    <p:cSldViewPr snapToGrid="0">
      <p:cViewPr varScale="1">
        <p:scale>
          <a:sx n="125" d="100"/>
          <a:sy n="125" d="100"/>
        </p:scale>
        <p:origin x="10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45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Mat%C3%A9ria" TargetMode="External"/><Relationship Id="rId7" Type="http://schemas.openxmlformats.org/officeDocument/2006/relationships/hyperlink" Target="https://pt.wikipedia.org/wiki/El%C3%A9tr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Orbital_at%C3%B3mico" TargetMode="External"/><Relationship Id="rId5" Type="http://schemas.openxmlformats.org/officeDocument/2006/relationships/hyperlink" Target="https://pt.wikipedia.org/wiki/Carga_el%C3%A9trica" TargetMode="External"/><Relationship Id="rId4" Type="http://schemas.openxmlformats.org/officeDocument/2006/relationships/hyperlink" Target="https://pt.wikipedia.org/wiki/N%C3%BAcleo_at%C3%B3mico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2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Mesmo módulos e sinais iguais</a:t>
            </a:r>
          </a:p>
        </p:txBody>
      </p:sp>
    </p:spTree>
    <p:extLst>
      <p:ext uri="{BB962C8B-B14F-4D97-AF65-F5344CB8AC3E}">
        <p14:creationId xmlns:p14="http://schemas.microsoft.com/office/powerpoint/2010/main" val="283808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Cargas de mesmo módulos, porém</a:t>
            </a:r>
            <a:r>
              <a:rPr lang="pt-BR" baseline="0" dirty="0"/>
              <a:t> de sinais diferentes</a:t>
            </a:r>
          </a:p>
        </p:txBody>
      </p:sp>
    </p:spTree>
    <p:extLst>
      <p:ext uri="{BB962C8B-B14F-4D97-AF65-F5344CB8AC3E}">
        <p14:creationId xmlns:p14="http://schemas.microsoft.com/office/powerpoint/2010/main" val="388695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29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81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66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4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40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851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56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80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137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31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969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473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580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860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632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076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049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928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66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Átomo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uma unidade básica de </a:t>
            </a:r>
            <a:r>
              <a:rPr lang="pt-B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téria"/>
              </a:rPr>
              <a:t>matéria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consiste num </a:t>
            </a:r>
            <a:r>
              <a:rPr lang="pt-B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úcleo atómico"/>
              </a:rPr>
              <a:t>núcleo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central de </a:t>
            </a:r>
            <a:r>
              <a:rPr lang="pt-B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arga elétrica"/>
              </a:rPr>
              <a:t>carga elétrica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positiva envolto por uma </a:t>
            </a:r>
            <a:r>
              <a:rPr lang="pt-B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Orbital atómico"/>
              </a:rPr>
              <a:t>nuvem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pt-B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létron"/>
              </a:rPr>
              <a:t>eletrões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carga negativa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2778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37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2C7C067-7877-45D0-8EC1-9D22E658E91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2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2C7C067-7877-45D0-8EC1-9D22E658E91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1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2C7C067-7877-45D0-8EC1-9D22E658E91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3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materiais condutores, as cargas elétricas se movimentam com mais liberdade em função dos elétrons livres presentes na sua camada de valência.</a:t>
            </a:r>
          </a:p>
          <a:p>
            <a:pPr fontAlgn="base"/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ligação dos elétrons livres com o núcleo atômico é bastante fraca. Assim, esses elétrons têm tendência para serem doados, movimentam-se e espalham-se facilitando a passagem da eletricidade.</a:t>
            </a:r>
          </a:p>
          <a:p>
            <a:endParaRPr lang="pt-BR" dirty="0"/>
          </a:p>
          <a:p>
            <a:pPr fontAlgn="base"/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materiais isolantes, também chamados de dielétricos, verifica-se a ausência ou pouca presença de elétrons livres.</a:t>
            </a:r>
          </a:p>
          <a:p>
            <a:pPr fontAlgn="base"/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faz com que os elétrons dos isolantes estejam fortemente ligados ao núcleo, o que inibe a sua movimentação.</a:t>
            </a:r>
          </a:p>
          <a:p>
            <a:pPr fontAlgn="base"/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exemplos de isolante elétricos: borracha, isopor, lã, madeira, plástico e papel, vácuo, vidro.</a:t>
            </a:r>
          </a:p>
          <a:p>
            <a:endParaRPr lang="pt-BR" dirty="0"/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materiais semicondutores são aqueles que podem se comportam como um condutor ou como um isolante mediante as condições físicas. (germânio</a:t>
            </a:r>
            <a:r>
              <a:rPr lang="pt-BR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silício)</a:t>
            </a:r>
            <a:endParaRPr lang="pt-B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Supercondutores (substância</a:t>
            </a:r>
            <a:r>
              <a:rPr lang="pt-BR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estão em baixa temperaturas, próximo do zero absoluto. Tem baixa resistência e são supercondutoras)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77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Fazer o experimento de atritar</a:t>
            </a:r>
            <a:r>
              <a:rPr lang="pt-BR" baseline="0" dirty="0"/>
              <a:t> a caneta no cabelo e pegar papeis picados.</a:t>
            </a:r>
          </a:p>
          <a:p>
            <a:endParaRPr lang="pt-BR" baseline="0" dirty="0"/>
          </a:p>
          <a:p>
            <a:r>
              <a:rPr lang="pt-BR" baseline="0" dirty="0"/>
              <a:t>Corpos ficam com cargas de sinais opostos, porém de mesmo módulo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00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Mesmo módulos e sinais iguais</a:t>
            </a:r>
          </a:p>
        </p:txBody>
      </p:sp>
    </p:spTree>
    <p:extLst>
      <p:ext uri="{BB962C8B-B14F-4D97-AF65-F5344CB8AC3E}">
        <p14:creationId xmlns:p14="http://schemas.microsoft.com/office/powerpoint/2010/main" val="28380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A4824-86FC-4334-9640-B34CCB6F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7B93B7-E620-44F2-870A-27BC662D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4FBBAC-458F-43D0-95B9-2622FF9F7E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7924801" y="4789885"/>
            <a:ext cx="733425" cy="2750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B74C-2408-429C-AE0D-11F8BEAF96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10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1" y="4685532"/>
            <a:ext cx="289584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4685532"/>
            <a:ext cx="2126880" cy="35211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EB7A219-8FDB-44E5-84C6-5BFD9B9B65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7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64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491766" y="1997853"/>
            <a:ext cx="4485812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dirty="0"/>
              <a:t>eletrostática</a:t>
            </a:r>
            <a:endParaRPr lang="en" dirty="0"/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966799" y="3731490"/>
            <a:ext cx="561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Patrick Hand SC" panose="020B0604020202020204" charset="0"/>
              </a:rPr>
              <a:t>Professores: Eduardo Rodrigues, Gabriel Freitas e Mateus Paranhos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8" y="606205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04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46039"/>
            <a:ext cx="7020900" cy="3207089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(UFU-MG)Um corpo eletricamente neutro:</a:t>
            </a:r>
          </a:p>
          <a:p>
            <a:pPr algn="just">
              <a:buNone/>
            </a:pPr>
            <a:r>
              <a:rPr lang="pt-BR" sz="1800" dirty="0">
                <a:solidFill>
                  <a:srgbClr val="2A95B7"/>
                </a:solidFill>
              </a:rPr>
              <a:t> a) </a:t>
            </a:r>
            <a:r>
              <a:rPr lang="pt-BR" sz="1800" dirty="0"/>
              <a:t>Não existe, pois todo os corpos tem cargas elétricas.</a:t>
            </a:r>
          </a:p>
          <a:p>
            <a:pPr algn="just">
              <a:buNone/>
            </a:pPr>
            <a:r>
              <a:rPr lang="pt-BR" sz="1800" dirty="0">
                <a:solidFill>
                  <a:srgbClr val="2A95B7"/>
                </a:solidFill>
              </a:rPr>
              <a:t>b) </a:t>
            </a:r>
            <a:r>
              <a:rPr lang="pt-BR" sz="1800" dirty="0"/>
              <a:t>Não existe, pois somente um conjunto de corpos pode ser neutro.</a:t>
            </a:r>
          </a:p>
          <a:p>
            <a:pPr algn="just">
              <a:buNone/>
            </a:pPr>
            <a:r>
              <a:rPr lang="pt-BR" sz="1800" dirty="0">
                <a:solidFill>
                  <a:srgbClr val="2A95B7"/>
                </a:solidFill>
              </a:rPr>
              <a:t>c)</a:t>
            </a:r>
            <a:r>
              <a:rPr lang="pt-BR" sz="1800" dirty="0"/>
              <a:t>É um corpo que não tem cargas elétricas positivas nem negativas.</a:t>
            </a:r>
          </a:p>
          <a:p>
            <a:pPr algn="just">
              <a:buNone/>
            </a:pPr>
            <a:r>
              <a:rPr lang="pt-BR" sz="1800" dirty="0">
                <a:solidFill>
                  <a:srgbClr val="2A95B7"/>
                </a:solidFill>
              </a:rPr>
              <a:t>d) </a:t>
            </a:r>
            <a:r>
              <a:rPr lang="pt-BR" sz="1800" dirty="0"/>
              <a:t>É um corpo desprovido de cargas elétricas positivas.</a:t>
            </a:r>
          </a:p>
          <a:p>
            <a:pPr algn="just">
              <a:buNone/>
            </a:pPr>
            <a:r>
              <a:rPr lang="pt-BR" sz="1800" dirty="0">
                <a:solidFill>
                  <a:srgbClr val="2A95B7"/>
                </a:solidFill>
              </a:rPr>
              <a:t>e) </a:t>
            </a:r>
            <a:r>
              <a:rPr lang="pt-BR" sz="1800" dirty="0"/>
              <a:t>É um corpo com o mesmo número de cargas elétricas positivas e negativas.</a:t>
            </a:r>
          </a:p>
          <a:p>
            <a:pPr algn="just"/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24604822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9"/>
                <a:ext cx="7020900" cy="1616033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2000" dirty="0"/>
                  <a:t>Uma partícula encontra-se eletricamente carregada com uma quantidade de carga -6,0nC. Qual o número de elétrons fornecido  a essa partícula para que ela adquira essa quantidade de carga? O valor da carga elétrica elementar é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=1,6×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pt-BR" sz="2000" dirty="0"/>
              </a:p>
              <a:p>
                <a:pPr algn="just">
                  <a:buNone/>
                </a:pPr>
                <a:r>
                  <a:rPr lang="pt-BR" sz="2000" dirty="0"/>
                  <a:t> </a:t>
                </a:r>
              </a:p>
              <a:p>
                <a:pPr algn="just"/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9"/>
                <a:ext cx="7020900" cy="1616033"/>
              </a:xfrm>
              <a:blipFill>
                <a:blip r:embed="rId3"/>
                <a:stretch>
                  <a:fillRect l="-868" r="-955" b="-11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AF560050-4A29-40B4-81B0-C4133F7D25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0480" y="3311936"/>
                <a:ext cx="4389120" cy="494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2000" dirty="0">
                    <a:solidFill>
                      <a:srgbClr val="FF0000"/>
                    </a:solidFill>
                  </a:rPr>
                  <a:t>Resposta: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3,75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pt-BR" sz="2000" dirty="0"/>
                  <a:t>elétrons </a:t>
                </a:r>
              </a:p>
              <a:p>
                <a:pPr algn="just">
                  <a:buFont typeface="Sniglet"/>
                  <a:buNone/>
                </a:pPr>
                <a:r>
                  <a:rPr lang="pt-BR" sz="2000" dirty="0"/>
                  <a:t>  </a:t>
                </a:r>
              </a:p>
              <a:p>
                <a:pPr algn="just">
                  <a:buFont typeface="Sniglet"/>
                  <a:buNone/>
                </a:pPr>
                <a:r>
                  <a:rPr lang="pt-BR" sz="2000" dirty="0"/>
                  <a:t> </a:t>
                </a:r>
              </a:p>
            </p:txBody>
          </p:sp>
        </mc:Choice>
        <mc:Fallback xmlns=""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AF560050-4A29-40B4-81B0-C4133F7D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0" y="3311936"/>
                <a:ext cx="4389120" cy="494369"/>
              </a:xfrm>
              <a:prstGeom prst="rect">
                <a:avLst/>
              </a:prstGeom>
              <a:blipFill>
                <a:blip r:embed="rId4"/>
                <a:stretch>
                  <a:fillRect l="-1528" b="-13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178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9"/>
                <a:ext cx="7020900" cy="3371681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2000" dirty="0"/>
                  <a:t>(</a:t>
                </a:r>
                <a:r>
                  <a:rPr lang="pt-BR" sz="2000" dirty="0" err="1"/>
                  <a:t>Unitau</a:t>
                </a:r>
                <a:r>
                  <a:rPr lang="pt-BR" sz="2000" dirty="0"/>
                  <a:t>-SP) Uma esfera metálica tem carga elétrica negativa de valor igual a 3,2 . 10-4 C. Sendo a carga do elétron igual 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1,6×</m:t>
                    </m:r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pt-BR" sz="2000" dirty="0"/>
                  <a:t>, pode-se concluir que a esfera contém:</a:t>
                </a:r>
              </a:p>
              <a:p>
                <a:pPr algn="just">
                  <a:buNone/>
                </a:pPr>
                <a:r>
                  <a:rPr lang="pt-BR" sz="1800" dirty="0">
                    <a:solidFill>
                      <a:srgbClr val="2A95B7"/>
                    </a:solidFill>
                  </a:rPr>
                  <a:t>a) </a:t>
                </a:r>
                <a:r>
                  <a:rPr lang="pt-BR" sz="1800" dirty="0"/>
                  <a:t>2 .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pt-BR" sz="1800" dirty="0"/>
                  <a:t> elétrons</a:t>
                </a:r>
              </a:p>
              <a:p>
                <a:pPr algn="just">
                  <a:buNone/>
                </a:pPr>
                <a:r>
                  <a:rPr lang="pt-BR" sz="1800" dirty="0">
                    <a:solidFill>
                      <a:srgbClr val="2A95B7"/>
                    </a:solidFill>
                  </a:rPr>
                  <a:t>b) </a:t>
                </a:r>
                <a:r>
                  <a:rPr lang="pt-BR" sz="1800" dirty="0"/>
                  <a:t>200 elétrons</a:t>
                </a:r>
              </a:p>
              <a:p>
                <a:pPr algn="just">
                  <a:buNone/>
                </a:pPr>
                <a:r>
                  <a:rPr lang="pt-BR" sz="1800" dirty="0">
                    <a:solidFill>
                      <a:srgbClr val="2A95B7"/>
                    </a:solidFill>
                  </a:rPr>
                  <a:t>c) </a:t>
                </a:r>
                <a:r>
                  <a:rPr lang="pt-BR" sz="1800" dirty="0"/>
                  <a:t>um excesso de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pt-BR" sz="1800" dirty="0"/>
                  <a:t> elétrons</a:t>
                </a:r>
              </a:p>
              <a:p>
                <a:pPr algn="just">
                  <a:buNone/>
                </a:pPr>
                <a:r>
                  <a:rPr lang="pt-BR" sz="1800" dirty="0">
                    <a:solidFill>
                      <a:srgbClr val="2A95B7"/>
                    </a:solidFill>
                  </a:rPr>
                  <a:t>d) </a:t>
                </a:r>
                <a:r>
                  <a:rPr lang="pt-BR" sz="1800" dirty="0"/>
                  <a:t>2 .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sz="1800" dirty="0"/>
                  <a:t> elétrons</a:t>
                </a:r>
              </a:p>
              <a:p>
                <a:pPr algn="just">
                  <a:buNone/>
                </a:pPr>
                <a:r>
                  <a:rPr lang="pt-BR" sz="1800" dirty="0">
                    <a:solidFill>
                      <a:srgbClr val="2A95B7"/>
                    </a:solidFill>
                  </a:rPr>
                  <a:t>e) </a:t>
                </a:r>
                <a:r>
                  <a:rPr lang="pt-BR" sz="1800" dirty="0"/>
                  <a:t>um excesso de 2 .</a:t>
                </a:r>
                <a:r>
                  <a:rPr lang="pt-BR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sz="1800" dirty="0"/>
                  <a:t> elétrons </a:t>
                </a:r>
              </a:p>
              <a:p>
                <a:pPr algn="just"/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9"/>
                <a:ext cx="7020900" cy="3371681"/>
              </a:xfrm>
              <a:blipFill>
                <a:blip r:embed="rId3"/>
                <a:stretch>
                  <a:fillRect l="-868" r="-9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</a:t>
            </a:r>
          </a:p>
        </p:txBody>
      </p:sp>
    </p:spTree>
    <p:extLst>
      <p:ext uri="{BB962C8B-B14F-4D97-AF65-F5344CB8AC3E}">
        <p14:creationId xmlns:p14="http://schemas.microsoft.com/office/powerpoint/2010/main" val="39172823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A01C9-C599-4D90-BDA6-05270E9F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Condutores e Isolantes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0D8B84-68F3-40C3-AA7A-18B98B89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/>
              <a:t>De acordo com a facilidade de movimentação das partículas portadoras de carga, os materiais são classificados em </a:t>
            </a:r>
            <a:r>
              <a:rPr lang="pt-BR" sz="2000" b="1" dirty="0"/>
              <a:t>condutores</a:t>
            </a:r>
            <a:r>
              <a:rPr lang="pt-BR" sz="2000" dirty="0"/>
              <a:t> e</a:t>
            </a:r>
            <a:r>
              <a:rPr lang="pt-BR" sz="2000" b="1" dirty="0"/>
              <a:t> isolantes (ou dielétricos)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Condutor: </a:t>
            </a:r>
            <a:r>
              <a:rPr lang="pt-BR" sz="2000" dirty="0"/>
              <a:t>Permite ou facilita a movimentação das partículas. </a:t>
            </a:r>
          </a:p>
          <a:p>
            <a:pPr algn="just"/>
            <a:r>
              <a:rPr lang="pt-BR" sz="2000" b="1" dirty="0"/>
              <a:t>Isolante: </a:t>
            </a:r>
            <a:r>
              <a:rPr lang="pt-BR" sz="2000" dirty="0"/>
              <a:t>Não permite ou dificulta a movimentação das partículas. </a:t>
            </a:r>
          </a:p>
        </p:txBody>
      </p:sp>
    </p:spTree>
    <p:extLst>
      <p:ext uri="{BB962C8B-B14F-4D97-AF65-F5344CB8AC3E}">
        <p14:creationId xmlns:p14="http://schemas.microsoft.com/office/powerpoint/2010/main" val="164131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A8AA3-9F85-4C78-AE88-6D673C9C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Condutores e Isolantes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660BF-6AB4-4727-882A-6E78E929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748" y="1364273"/>
            <a:ext cx="7020900" cy="501104"/>
          </a:xfrm>
        </p:spPr>
        <p:txBody>
          <a:bodyPr/>
          <a:lstStyle/>
          <a:p>
            <a:pPr algn="ctr">
              <a:buNone/>
            </a:pPr>
            <a:r>
              <a:rPr lang="pt-BR" b="1" dirty="0"/>
              <a:t>Condutor ou Isolante?</a:t>
            </a:r>
          </a:p>
          <a:p>
            <a:pPr algn="just"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 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2D4201F-B4C1-4044-A756-719F6C72FBC2}"/>
              </a:ext>
            </a:extLst>
          </p:cNvPr>
          <p:cNvSpPr txBox="1">
            <a:spLocks/>
          </p:cNvSpPr>
          <p:nvPr/>
        </p:nvSpPr>
        <p:spPr>
          <a:xfrm>
            <a:off x="1268956" y="1958633"/>
            <a:ext cx="1547396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sz="2000" b="1" dirty="0"/>
              <a:t>Ouro</a:t>
            </a:r>
          </a:p>
          <a:p>
            <a:pPr algn="just"/>
            <a:r>
              <a:rPr lang="pt-BR" sz="2000" b="1" dirty="0"/>
              <a:t>Madeira</a:t>
            </a:r>
          </a:p>
          <a:p>
            <a:pPr algn="just"/>
            <a:r>
              <a:rPr lang="pt-BR" sz="2000" b="1" dirty="0"/>
              <a:t>Borracha</a:t>
            </a:r>
          </a:p>
          <a:p>
            <a:pPr algn="just"/>
            <a:r>
              <a:rPr lang="pt-BR" sz="2000" b="1" dirty="0"/>
              <a:t>Alumínio</a:t>
            </a:r>
          </a:p>
          <a:p>
            <a:pPr algn="just"/>
            <a:r>
              <a:rPr lang="pt-BR" sz="2000" b="1" dirty="0"/>
              <a:t>Vidro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D90E32D-4DF4-4BC0-A675-6EAC5ECD7960}"/>
              </a:ext>
            </a:extLst>
          </p:cNvPr>
          <p:cNvSpPr txBox="1">
            <a:spLocks/>
          </p:cNvSpPr>
          <p:nvPr/>
        </p:nvSpPr>
        <p:spPr>
          <a:xfrm>
            <a:off x="4841212" y="1951798"/>
            <a:ext cx="1547396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sz="2000" b="1" dirty="0"/>
              <a:t>Cobre</a:t>
            </a:r>
          </a:p>
          <a:p>
            <a:pPr algn="just"/>
            <a:r>
              <a:rPr lang="pt-BR" sz="2000" b="1" dirty="0"/>
              <a:t>Plástico</a:t>
            </a:r>
          </a:p>
          <a:p>
            <a:pPr algn="just"/>
            <a:r>
              <a:rPr lang="pt-BR" sz="2000" b="1" dirty="0"/>
              <a:t>Cerâmica</a:t>
            </a:r>
          </a:p>
          <a:p>
            <a:pPr algn="just"/>
            <a:r>
              <a:rPr lang="pt-BR" sz="2000" b="1" dirty="0"/>
              <a:t>Prata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8B05E47-D4D0-4A1F-879F-37B054033B9C}"/>
              </a:ext>
            </a:extLst>
          </p:cNvPr>
          <p:cNvSpPr txBox="1">
            <a:spLocks/>
          </p:cNvSpPr>
          <p:nvPr/>
        </p:nvSpPr>
        <p:spPr>
          <a:xfrm>
            <a:off x="1981978" y="1971903"/>
            <a:ext cx="1846804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Condutor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ADF00AED-DE70-4D9B-82D9-B14A5756F09E}"/>
              </a:ext>
            </a:extLst>
          </p:cNvPr>
          <p:cNvSpPr txBox="1">
            <a:spLocks/>
          </p:cNvSpPr>
          <p:nvPr/>
        </p:nvSpPr>
        <p:spPr>
          <a:xfrm>
            <a:off x="5755402" y="1971903"/>
            <a:ext cx="1846804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Condutor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6EB890A2-38A9-4E22-BB50-7004A7C3496B}"/>
              </a:ext>
            </a:extLst>
          </p:cNvPr>
          <p:cNvSpPr txBox="1">
            <a:spLocks/>
          </p:cNvSpPr>
          <p:nvPr/>
        </p:nvSpPr>
        <p:spPr>
          <a:xfrm>
            <a:off x="2289826" y="3095598"/>
            <a:ext cx="1846804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Condutor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CD849AB-F465-454A-A522-23538FBE5BD1}"/>
              </a:ext>
            </a:extLst>
          </p:cNvPr>
          <p:cNvSpPr txBox="1">
            <a:spLocks/>
          </p:cNvSpPr>
          <p:nvPr/>
        </p:nvSpPr>
        <p:spPr>
          <a:xfrm>
            <a:off x="5554234" y="3116195"/>
            <a:ext cx="1846804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Condutor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09DBBAB-6E91-478C-B391-F005B7463183}"/>
              </a:ext>
            </a:extLst>
          </p:cNvPr>
          <p:cNvSpPr txBox="1">
            <a:spLocks/>
          </p:cNvSpPr>
          <p:nvPr/>
        </p:nvSpPr>
        <p:spPr>
          <a:xfrm>
            <a:off x="2494712" y="2328981"/>
            <a:ext cx="1231250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Isolante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2A539245-DF15-418B-9E7C-35C82023A61B}"/>
              </a:ext>
            </a:extLst>
          </p:cNvPr>
          <p:cNvSpPr txBox="1">
            <a:spLocks/>
          </p:cNvSpPr>
          <p:nvPr/>
        </p:nvSpPr>
        <p:spPr>
          <a:xfrm>
            <a:off x="2546122" y="2739507"/>
            <a:ext cx="1231250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Isolante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3C6DB55A-E8D6-4043-B9D5-CA688B53CDAF}"/>
              </a:ext>
            </a:extLst>
          </p:cNvPr>
          <p:cNvSpPr txBox="1">
            <a:spLocks/>
          </p:cNvSpPr>
          <p:nvPr/>
        </p:nvSpPr>
        <p:spPr>
          <a:xfrm>
            <a:off x="2091317" y="3470964"/>
            <a:ext cx="1231250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Isolante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E9F2D2E-93F0-4967-A6F6-9FA7924CEC4B}"/>
              </a:ext>
            </a:extLst>
          </p:cNvPr>
          <p:cNvSpPr txBox="1">
            <a:spLocks/>
          </p:cNvSpPr>
          <p:nvPr/>
        </p:nvSpPr>
        <p:spPr>
          <a:xfrm>
            <a:off x="6063179" y="2328981"/>
            <a:ext cx="1231250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Isolante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04803C07-7E76-4C40-A387-DD40273E3393}"/>
              </a:ext>
            </a:extLst>
          </p:cNvPr>
          <p:cNvSpPr txBox="1">
            <a:spLocks/>
          </p:cNvSpPr>
          <p:nvPr/>
        </p:nvSpPr>
        <p:spPr>
          <a:xfrm>
            <a:off x="6146338" y="2710872"/>
            <a:ext cx="1231250" cy="501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Isolante</a:t>
            </a:r>
          </a:p>
          <a:p>
            <a:pPr algn="ctr">
              <a:buFont typeface="Sniglet"/>
              <a:buNone/>
            </a:pPr>
            <a:r>
              <a:rPr lang="pt-BR" sz="2000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085DB-40D3-47F6-81D3-5B4C2A43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de Eletrização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032DE-441A-40D2-8C38-EE360C7B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437095"/>
          </a:xfrm>
        </p:spPr>
        <p:txBody>
          <a:bodyPr/>
          <a:lstStyle/>
          <a:p>
            <a:pPr>
              <a:buNone/>
            </a:pPr>
            <a:r>
              <a:rPr lang="pt-BR" sz="2000" dirty="0"/>
              <a:t>Eletrização por </a:t>
            </a:r>
            <a:r>
              <a:rPr lang="pt-BR" sz="2000" b="1" dirty="0">
                <a:solidFill>
                  <a:srgbClr val="FF0000"/>
                </a:solidFill>
              </a:rPr>
              <a:t>ATRITO</a:t>
            </a:r>
            <a:r>
              <a:rPr lang="pt-BR" sz="2000" dirty="0"/>
              <a:t>:</a:t>
            </a:r>
          </a:p>
        </p:txBody>
      </p:sp>
      <p:pic>
        <p:nvPicPr>
          <p:cNvPr id="10242" name="Picture 2" descr="Resultado de imagem para eletrização por atrito">
            <a:extLst>
              <a:ext uri="{FF2B5EF4-FFF2-40B4-BE49-F238E27FC236}">
                <a16:creationId xmlns:a16="http://schemas.microsoft.com/office/drawing/2014/main" id="{C6B00334-50B2-4D2E-9566-B2C6CB84B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07" y="3116962"/>
            <a:ext cx="6519672" cy="12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F3851F0D-6CE1-4CE2-BF68-125AB6B1E995}"/>
              </a:ext>
            </a:extLst>
          </p:cNvPr>
          <p:cNvSpPr txBox="1">
            <a:spLocks/>
          </p:cNvSpPr>
          <p:nvPr/>
        </p:nvSpPr>
        <p:spPr>
          <a:xfrm>
            <a:off x="1049500" y="1810512"/>
            <a:ext cx="6770286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sz="1800" dirty="0"/>
              <a:t>Quando atritamos os materiais diferentes, possibilitamos a </a:t>
            </a:r>
            <a:r>
              <a:rPr lang="pt-BR" sz="1800" b="1" dirty="0"/>
              <a:t>transferência de elétrons </a:t>
            </a:r>
            <a:r>
              <a:rPr lang="pt-BR" sz="1800" dirty="0"/>
              <a:t>de um para o outro.</a:t>
            </a:r>
          </a:p>
          <a:p>
            <a:pPr algn="just"/>
            <a:r>
              <a:rPr lang="pt-BR" sz="1800" dirty="0"/>
              <a:t>Após o atrito, as corpos adquirem cargas de </a:t>
            </a:r>
            <a:r>
              <a:rPr lang="pt-BR" sz="1800" b="1" dirty="0"/>
              <a:t>módulos iguais</a:t>
            </a:r>
            <a:r>
              <a:rPr lang="pt-BR" sz="1800" dirty="0"/>
              <a:t> e </a:t>
            </a:r>
            <a:r>
              <a:rPr lang="pt-BR" sz="1800" b="1" dirty="0"/>
              <a:t>sinais opostos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6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085DB-40D3-47F6-81D3-5B4C2A43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de Eletrização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032DE-441A-40D2-8C38-EE360C7B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437095"/>
          </a:xfrm>
        </p:spPr>
        <p:txBody>
          <a:bodyPr/>
          <a:lstStyle/>
          <a:p>
            <a:pPr>
              <a:buNone/>
            </a:pPr>
            <a:r>
              <a:rPr lang="pt-BR" sz="2000" dirty="0"/>
              <a:t>Eletrização por </a:t>
            </a:r>
            <a:r>
              <a:rPr lang="pt-BR" sz="2000" b="1" dirty="0">
                <a:solidFill>
                  <a:srgbClr val="FF0000"/>
                </a:solidFill>
              </a:rPr>
              <a:t>CONTATO</a:t>
            </a:r>
            <a:r>
              <a:rPr lang="pt-BR" sz="2000" dirty="0"/>
              <a:t>: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F3851F0D-6CE1-4CE2-BF68-125AB6B1E995}"/>
              </a:ext>
            </a:extLst>
          </p:cNvPr>
          <p:cNvSpPr txBox="1">
            <a:spLocks/>
          </p:cNvSpPr>
          <p:nvPr/>
        </p:nvSpPr>
        <p:spPr>
          <a:xfrm>
            <a:off x="1049500" y="1810512"/>
            <a:ext cx="6770286" cy="7052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sz="1800" dirty="0"/>
              <a:t>Após o contato, as corpos adquirem cargas de </a:t>
            </a:r>
            <a:r>
              <a:rPr lang="pt-BR" sz="1800" b="1" dirty="0"/>
              <a:t>módulos e sinais iguais.</a:t>
            </a:r>
          </a:p>
          <a:p>
            <a:pPr algn="just"/>
            <a:r>
              <a:rPr lang="pt-BR" sz="1800" dirty="0"/>
              <a:t>Há </a:t>
            </a:r>
            <a:r>
              <a:rPr lang="pt-BR" sz="1800" b="1" dirty="0"/>
              <a:t>transferência de </a:t>
            </a:r>
            <a:r>
              <a:rPr lang="pt-BR" sz="1800" dirty="0"/>
              <a:t>elétrons.</a:t>
            </a:r>
          </a:p>
        </p:txBody>
      </p:sp>
      <p:pic>
        <p:nvPicPr>
          <p:cNvPr id="12290" name="Picture 2" descr="Resultado de imagem para eletrização por contato">
            <a:extLst>
              <a:ext uri="{FF2B5EF4-FFF2-40B4-BE49-F238E27FC236}">
                <a16:creationId xmlns:a16="http://schemas.microsoft.com/office/drawing/2014/main" id="{CA1248ED-34AE-485D-B616-B0328E72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00" y="3038891"/>
            <a:ext cx="6903720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4242816" y="2202565"/>
            <a:ext cx="2039112" cy="7235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8019" y="2279847"/>
                <a:ext cx="1839008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19" y="2279847"/>
                <a:ext cx="1839008" cy="430999"/>
              </a:xfrm>
              <a:prstGeom prst="rect">
                <a:avLst/>
              </a:prstGeom>
              <a:blipFill>
                <a:blip r:embed="rId4"/>
                <a:stretch>
                  <a:fillRect b="-267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68C21F2-F898-4F75-BD3B-4939D535B1E8}"/>
              </a:ext>
            </a:extLst>
          </p:cNvPr>
          <p:cNvSpPr/>
          <p:nvPr/>
        </p:nvSpPr>
        <p:spPr>
          <a:xfrm>
            <a:off x="6352174" y="2202565"/>
            <a:ext cx="2039112" cy="7235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8E9FFBD6-75F5-461F-9CD3-C6AF62CA0F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2512" y="2229236"/>
                <a:ext cx="1963053" cy="696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nary>
                        </m:num>
                        <m:den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0" name="Espaço Reservado para Conteúdo 2">
                <a:extLst>
                  <a:ext uri="{FF2B5EF4-FFF2-40B4-BE49-F238E27FC236}">
                    <a16:creationId xmlns:a16="http://schemas.microsoft.com/office/drawing/2014/main" id="{8E9FFBD6-75F5-461F-9CD3-C6AF62CA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12" y="2229236"/>
                <a:ext cx="1963053" cy="696844"/>
              </a:xfrm>
              <a:prstGeom prst="rect">
                <a:avLst/>
              </a:prstGeom>
              <a:blipFill>
                <a:blip r:embed="rId5"/>
                <a:stretch>
                  <a:fillRect t="-40351" r="-21118" b="-20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0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085DB-40D3-47F6-81D3-5B4C2A43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de Eletrização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032DE-441A-40D2-8C38-EE360C7B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437095"/>
          </a:xfrm>
        </p:spPr>
        <p:txBody>
          <a:bodyPr/>
          <a:lstStyle/>
          <a:p>
            <a:pPr>
              <a:buNone/>
            </a:pPr>
            <a:r>
              <a:rPr lang="pt-BR" sz="2000" dirty="0"/>
              <a:t>Eletrização </a:t>
            </a:r>
          </a:p>
          <a:p>
            <a:pPr>
              <a:buNone/>
            </a:pPr>
            <a:r>
              <a:rPr lang="pt-BR" sz="2000" dirty="0"/>
              <a:t>por </a:t>
            </a:r>
            <a:r>
              <a:rPr lang="pt-BR" sz="2000" b="1" dirty="0">
                <a:solidFill>
                  <a:srgbClr val="FF0000"/>
                </a:solidFill>
              </a:rPr>
              <a:t>CONTATO</a:t>
            </a:r>
            <a:r>
              <a:rPr lang="pt-BR" sz="2000" dirty="0"/>
              <a:t>: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29" y="1548972"/>
            <a:ext cx="3959259" cy="28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085DB-40D3-47F6-81D3-5B4C2A43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de Eletrização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032DE-441A-40D2-8C38-EE360C7B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437095"/>
          </a:xfrm>
        </p:spPr>
        <p:txBody>
          <a:bodyPr/>
          <a:lstStyle/>
          <a:p>
            <a:pPr>
              <a:buNone/>
            </a:pPr>
            <a:r>
              <a:rPr lang="pt-BR" sz="2000" dirty="0"/>
              <a:t>Eletrização por </a:t>
            </a:r>
            <a:r>
              <a:rPr lang="pt-BR" sz="2000" b="1" dirty="0">
                <a:solidFill>
                  <a:srgbClr val="FF0000"/>
                </a:solidFill>
              </a:rPr>
              <a:t>INDUÇAO</a:t>
            </a:r>
            <a:r>
              <a:rPr lang="pt-BR" sz="2000" dirty="0"/>
              <a:t>:</a:t>
            </a:r>
          </a:p>
        </p:txBody>
      </p:sp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58E8CAE7-EA96-4620-90DD-11CDCD1B6D6C}"/>
              </a:ext>
            </a:extLst>
          </p:cNvPr>
          <p:cNvSpPr txBox="1">
            <a:spLocks/>
          </p:cNvSpPr>
          <p:nvPr/>
        </p:nvSpPr>
        <p:spPr>
          <a:xfrm>
            <a:off x="1049500" y="1810512"/>
            <a:ext cx="6770286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sz="1800" dirty="0"/>
              <a:t>Corpo a ser induzido inicialmente é eletricamente neutro.</a:t>
            </a:r>
          </a:p>
          <a:p>
            <a:pPr algn="just"/>
            <a:r>
              <a:rPr lang="pt-BR" sz="1800" dirty="0"/>
              <a:t>Não há nenhum tipo de contato entre os corpos.</a:t>
            </a:r>
          </a:p>
          <a:p>
            <a:pPr algn="just">
              <a:buNone/>
            </a:pPr>
            <a:endParaRPr lang="pt-BR" sz="1800" dirty="0"/>
          </a:p>
        </p:txBody>
      </p:sp>
      <p:pic>
        <p:nvPicPr>
          <p:cNvPr id="13316" name="Picture 4" descr="Resultado de imagem para eletrização por indução">
            <a:extLst>
              <a:ext uri="{FF2B5EF4-FFF2-40B4-BE49-F238E27FC236}">
                <a16:creationId xmlns:a16="http://schemas.microsoft.com/office/drawing/2014/main" id="{BCDC9CB0-2314-4CC9-AA0C-AEBABE57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00" y="1351127"/>
            <a:ext cx="6240004" cy="15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AC81DE-0F12-4A25-AE2B-11498315D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66" t="53198" r="21866" b="16089"/>
          <a:stretch/>
        </p:blipFill>
        <p:spPr>
          <a:xfrm>
            <a:off x="2571130" y="2880725"/>
            <a:ext cx="3966830" cy="14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8CE0-A2A3-4B14-98F1-E1FF695C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Eletroscópios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0C1D9E-AD59-4530-A66A-30255521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1437425"/>
            <a:ext cx="7315200" cy="2706900"/>
          </a:xfrm>
        </p:spPr>
        <p:txBody>
          <a:bodyPr/>
          <a:lstStyle/>
          <a:p>
            <a:pPr algn="just"/>
            <a:r>
              <a:rPr lang="pt-BR" sz="2000" dirty="0"/>
              <a:t>Dispositivo para verificar se um corpo está eletrizado.</a:t>
            </a:r>
          </a:p>
          <a:p>
            <a:pPr algn="just"/>
            <a:r>
              <a:rPr lang="pt-BR" sz="2000" dirty="0"/>
              <a:t>Baseiam-se no fenômeno da indução eletrostática, ou seja, separação de cargas elétricas em um corpo neutro, quando na presença de outro corpo, eletrizado.</a:t>
            </a:r>
          </a:p>
          <a:p>
            <a:pPr algn="just"/>
            <a:r>
              <a:rPr lang="pt-BR" sz="2000" dirty="0"/>
              <a:t>Não é possível identificar o sinal da carga do corpo eletrizado.</a:t>
            </a:r>
          </a:p>
          <a:p>
            <a:pPr marL="539750" lvl="2" algn="just"/>
            <a:r>
              <a:rPr lang="pt-BR" sz="1800" dirty="0"/>
              <a:t>Pêndulo Eletrostático;</a:t>
            </a:r>
          </a:p>
          <a:p>
            <a:pPr marL="539750" lvl="2" algn="just"/>
            <a:r>
              <a:rPr lang="pt-BR" sz="1800" dirty="0"/>
              <a:t>Eletroscópio de folhas.</a:t>
            </a:r>
          </a:p>
        </p:txBody>
      </p:sp>
    </p:spTree>
    <p:extLst>
      <p:ext uri="{BB962C8B-B14F-4D97-AF65-F5344CB8AC3E}">
        <p14:creationId xmlns:p14="http://schemas.microsoft.com/office/powerpoint/2010/main" val="20984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57CBB-A9F2-4848-9D9C-224C300C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6EEF7-865E-4D3F-AE8F-FD216D933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Carga elétrica;</a:t>
            </a:r>
          </a:p>
          <a:p>
            <a:r>
              <a:rPr lang="pt-BR" dirty="0"/>
              <a:t> Condutores e isolantes;</a:t>
            </a:r>
          </a:p>
          <a:p>
            <a:r>
              <a:rPr lang="pt-BR" dirty="0"/>
              <a:t>Processos de Eletrização;</a:t>
            </a:r>
          </a:p>
          <a:p>
            <a:r>
              <a:rPr lang="pt-BR" dirty="0"/>
              <a:t>Força Elétrica e Lei de Coulomb;</a:t>
            </a:r>
          </a:p>
          <a:p>
            <a:r>
              <a:rPr lang="pt-BR" dirty="0"/>
              <a:t>Campo Elétrico;</a:t>
            </a:r>
          </a:p>
          <a:p>
            <a:r>
              <a:rPr lang="pt-BR" dirty="0"/>
              <a:t>Potencial Elétrico.</a:t>
            </a:r>
          </a:p>
        </p:txBody>
      </p:sp>
    </p:spTree>
    <p:extLst>
      <p:ext uri="{BB962C8B-B14F-4D97-AF65-F5344CB8AC3E}">
        <p14:creationId xmlns:p14="http://schemas.microsoft.com/office/powerpoint/2010/main" val="418611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65EC3-D1E6-42F7-B3FD-09BA1438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00" y="796175"/>
            <a:ext cx="3330476" cy="750300"/>
          </a:xfrm>
        </p:spPr>
        <p:txBody>
          <a:bodyPr/>
          <a:lstStyle/>
          <a:p>
            <a:r>
              <a:rPr lang="pt-BR" sz="2800" dirty="0"/>
              <a:t>Pêndulo Eletrostático</a:t>
            </a:r>
          </a:p>
        </p:txBody>
      </p:sp>
      <p:pic>
        <p:nvPicPr>
          <p:cNvPr id="14338" name="Picture 2" descr="Resultado de imagem para pendulo eletrostatico">
            <a:extLst>
              <a:ext uri="{FF2B5EF4-FFF2-40B4-BE49-F238E27FC236}">
                <a16:creationId xmlns:a16="http://schemas.microsoft.com/office/drawing/2014/main" id="{CA5AAF82-7E1D-4066-8BF1-C3E17E45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34" y="1546475"/>
            <a:ext cx="2534793" cy="28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623ACBA-F63B-4068-BA7B-46EADD24768E}"/>
              </a:ext>
            </a:extLst>
          </p:cNvPr>
          <p:cNvSpPr txBox="1">
            <a:spLocks/>
          </p:cNvSpPr>
          <p:nvPr/>
        </p:nvSpPr>
        <p:spPr>
          <a:xfrm>
            <a:off x="4594324" y="796175"/>
            <a:ext cx="3330476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sz="2800" dirty="0"/>
              <a:t>Eletroscópio de folhas</a:t>
            </a:r>
          </a:p>
        </p:txBody>
      </p:sp>
      <p:pic>
        <p:nvPicPr>
          <p:cNvPr id="14340" name="Picture 4" descr="Resultado de imagem para eletroscopio de folhas">
            <a:extLst>
              <a:ext uri="{FF2B5EF4-FFF2-40B4-BE49-F238E27FC236}">
                <a16:creationId xmlns:a16="http://schemas.microsoft.com/office/drawing/2014/main" id="{CFCC7CCC-1F3F-41EC-8DD5-D4885973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24" y="1634728"/>
            <a:ext cx="3413344" cy="244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3">
            <a:extLst>
              <a:ext uri="{FF2B5EF4-FFF2-40B4-BE49-F238E27FC236}">
                <a16:creationId xmlns:a16="http://schemas.microsoft.com/office/drawing/2014/main" id="{2ED03FBF-BCF5-4360-BD99-49F50D77331B}"/>
              </a:ext>
            </a:extLst>
          </p:cNvPr>
          <p:cNvSpPr/>
          <p:nvPr/>
        </p:nvSpPr>
        <p:spPr>
          <a:xfrm>
            <a:off x="920638" y="1318533"/>
            <a:ext cx="7278624" cy="13430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864CB-C75E-4A69-BC29-C3A12D55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ELÉTRICA E LEI DE COULOMB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B0EA9-F283-4599-B96B-5441669EE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351700"/>
            <a:ext cx="7020900" cy="1004023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A intensidade das forças de interação entre dois pontos materiais dotados de cargas elétricas é diretamente proporcional ao produto dos valores absolutos dessas cargas e inversamente proporcional ao quadrado da distância entre esses pontos.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3247452" y="2749558"/>
            <a:ext cx="1802511" cy="7000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CEE52D66-FB49-4B08-874C-6B3615236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7452" y="2821363"/>
                <a:ext cx="1802511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400" b="0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b="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1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6" name="Espaço Reservado para Conteú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E52D66-FB49-4B08-874C-6B3615236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52" y="2821363"/>
                <a:ext cx="1802511" cy="430999"/>
              </a:xfrm>
              <a:prstGeom prst="rect">
                <a:avLst/>
              </a:prstGeom>
              <a:blipFill rotWithShape="0">
                <a:blip r:embed="rId2"/>
                <a:stretch>
                  <a:fillRect b="-29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5CEE9D79-0635-4CAF-B1DF-2F1526F684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50" y="2815121"/>
                <a:ext cx="1677950" cy="4950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=9,0×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1800" dirty="0"/>
                  <a:t> </a:t>
                </a:r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EE9D79-0635-4CAF-B1DF-2F1526F68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50" y="2815121"/>
                <a:ext cx="1677950" cy="4950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6CCB0EA9-F283-4599-B96B-5441669EE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9500" y="3464229"/>
                <a:ext cx="7020900" cy="10040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600" dirty="0">
                    <a:solidFill>
                      <a:srgbClr val="FF0000"/>
                    </a:solidFill>
                  </a:rPr>
                  <a:t>Observação: </a:t>
                </a:r>
                <a:r>
                  <a:rPr lang="pt-BR" sz="1600" dirty="0"/>
                  <a:t>Se as cargas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pt-BR" sz="1600" dirty="0"/>
                  <a:t>forem mergulhadas em um meio material qualquer, a força de interação entre elas sofre uma redução (</a:t>
                </a:r>
                <a:r>
                  <a:rPr lang="pt-BR" sz="1600" b="1" dirty="0"/>
                  <a:t>constante dielétrica do meio</a:t>
                </a:r>
                <a:r>
                  <a:rPr lang="pt-BR" sz="1600" dirty="0"/>
                  <a:t>), maior ou menor, dependendo do meio. </a:t>
                </a:r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xmlns="" id="{6CCB0EA9-F283-4599-B96B-5441669E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00" y="3464229"/>
                <a:ext cx="7020900" cy="1004023"/>
              </a:xfrm>
              <a:prstGeom prst="rect">
                <a:avLst/>
              </a:prstGeom>
              <a:blipFill rotWithShape="0">
                <a:blip r:embed="rId4"/>
                <a:stretch>
                  <a:fillRect l="-434" r="-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0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ELÉTRICA E LEI DE COULOMB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2888" t="17814" r="11218" b="50597"/>
          <a:stretch/>
        </p:blipFill>
        <p:spPr>
          <a:xfrm>
            <a:off x="2112024" y="2855700"/>
            <a:ext cx="4596391" cy="143485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CCB0EA9-F283-4599-B96B-5441669EEB6E}"/>
              </a:ext>
            </a:extLst>
          </p:cNvPr>
          <p:cNvSpPr txBox="1">
            <a:spLocks/>
          </p:cNvSpPr>
          <p:nvPr/>
        </p:nvSpPr>
        <p:spPr>
          <a:xfrm>
            <a:off x="1049500" y="1426394"/>
            <a:ext cx="7020900" cy="1516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Módulo: </a:t>
            </a:r>
            <a:r>
              <a:rPr lang="pt-BR" sz="1600" dirty="0"/>
              <a:t>igual a força F</a:t>
            </a:r>
          </a:p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Direção: </a:t>
            </a:r>
            <a:r>
              <a:rPr lang="pt-BR" sz="1600" dirty="0"/>
              <a:t>da reta que une as cargas</a:t>
            </a:r>
          </a:p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Sentido: </a:t>
            </a:r>
            <a:r>
              <a:rPr lang="pt-BR" sz="1600" dirty="0"/>
              <a:t>atração – cargas de sinais diferentes</a:t>
            </a:r>
          </a:p>
          <a:p>
            <a:pPr algn="just">
              <a:buNone/>
            </a:pPr>
            <a:r>
              <a:rPr lang="pt-BR" sz="1600" dirty="0"/>
              <a:t>                  repulsão – cargas de sinais iguais</a:t>
            </a:r>
          </a:p>
        </p:txBody>
      </p:sp>
    </p:spTree>
    <p:extLst>
      <p:ext uri="{BB962C8B-B14F-4D97-AF65-F5344CB8AC3E}">
        <p14:creationId xmlns:p14="http://schemas.microsoft.com/office/powerpoint/2010/main" val="20243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CURIOSIDADES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1560775" y="3635067"/>
            <a:ext cx="2707749" cy="631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Eletrização por atrito entre as moléculas de ar e outras moléculas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4" y="1440627"/>
            <a:ext cx="3003814" cy="22528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323141"/>
            <a:ext cx="2409825" cy="2311926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4902012" y="3603009"/>
            <a:ext cx="3168388" cy="1032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O processo de xérox utiliza como base os conhecimentos em lentes e eletrostática</a:t>
            </a:r>
          </a:p>
        </p:txBody>
      </p:sp>
    </p:spTree>
    <p:extLst>
      <p:ext uri="{BB962C8B-B14F-4D97-AF65-F5344CB8AC3E}">
        <p14:creationId xmlns:p14="http://schemas.microsoft.com/office/powerpoint/2010/main" val="20155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46038"/>
            <a:ext cx="7020900" cy="3261953"/>
          </a:xfrm>
        </p:spPr>
        <p:txBody>
          <a:bodyPr/>
          <a:lstStyle/>
          <a:p>
            <a:pPr algn="just">
              <a:buNone/>
            </a:pPr>
            <a:r>
              <a:rPr lang="pt-BR" sz="1600" dirty="0"/>
              <a:t>(FUVEST-SP) Têm-se três esferas condutoras, A, B e C. A esfera A (positiva) e a esfera B (negativa) são eletrizadas com cargas de mesmo módulo, Q, e a esfera C está inicialmente neutra. São realizadas as seguintes operações:</a:t>
            </a:r>
          </a:p>
          <a:p>
            <a:pPr marL="357188" indent="-357188">
              <a:buAutoNum type="arabicPeriod"/>
            </a:pPr>
            <a:r>
              <a:rPr lang="pt-BR" sz="1600" dirty="0"/>
              <a:t>toca-se C em B, com A mantida a distância, e em seguida separa-se C de B.</a:t>
            </a:r>
          </a:p>
          <a:p>
            <a:pPr marL="342900" indent="-342900">
              <a:buAutoNum type="arabicPeriod"/>
            </a:pPr>
            <a:r>
              <a:rPr lang="pt-BR" sz="1600" dirty="0"/>
              <a:t>toca-se C em A, com B mantida a distância, e em seguida separa-se C de A.</a:t>
            </a:r>
          </a:p>
          <a:p>
            <a:pPr marL="342900" indent="-342900">
              <a:buAutoNum type="arabicPeriod"/>
            </a:pPr>
            <a:r>
              <a:rPr lang="pt-BR" sz="1600" dirty="0"/>
              <a:t>toca-se A em B, com C mantida a distância, e em seguida separa-se A de B. </a:t>
            </a:r>
          </a:p>
          <a:p>
            <a:pPr>
              <a:buNone/>
            </a:pPr>
            <a:r>
              <a:rPr lang="pt-BR" sz="1600" dirty="0"/>
              <a:t>Qual a carga final da esfera A? Dê sua resposta em função de Q.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74746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8"/>
                <a:ext cx="7020900" cy="3261953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2000" dirty="0"/>
                  <a:t>Duas partículas, A e B, eletricamente carregadas com quantidades de cargas elétricas, respectivamente iguais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=6,0 µ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/>
                  <a:t>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,0 µ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800" dirty="0"/>
                  <a:t>, estão no vácuo, separadas pela distância de 3,0 </a:t>
                </a:r>
                <a:r>
                  <a:rPr lang="pt-BR" sz="1800" dirty="0" err="1"/>
                  <a:t>mm.</a:t>
                </a:r>
                <a:r>
                  <a:rPr lang="pt-BR" sz="1800" dirty="0"/>
                  <a:t> Sendo dada a constante eletrostática do vácuo igual a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=9,0×</m:t>
                    </m:r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1800" dirty="0"/>
                  <a:t> , determine a intensidade da força elétrica de atração entre essas duas partículas nas condições acima.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8"/>
                <a:ext cx="7020900" cy="3261953"/>
              </a:xfrm>
              <a:blipFill rotWithShape="0">
                <a:blip r:embed="rId2"/>
                <a:stretch>
                  <a:fillRect l="-868" r="-9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3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46039"/>
            <a:ext cx="7020900" cy="921090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Considere duas partículas carregadas respectivamente com +2,5 µC e -1,5 µC, dispostas conforme mostra a figura abaixo:</a:t>
            </a:r>
          </a:p>
          <a:p>
            <a:pPr algn="just">
              <a:buNone/>
            </a:pPr>
            <a:endParaRPr lang="pt-BR" sz="1800" dirty="0"/>
          </a:p>
          <a:p>
            <a:pPr algn="just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362504-C66C-4D75-8B75-78367FC6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34" y="1996339"/>
            <a:ext cx="4532292" cy="74790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AF6E4D6-F629-444F-8595-824D51C33382}"/>
              </a:ext>
            </a:extLst>
          </p:cNvPr>
          <p:cNvSpPr txBox="1">
            <a:spLocks/>
          </p:cNvSpPr>
          <p:nvPr/>
        </p:nvSpPr>
        <p:spPr>
          <a:xfrm>
            <a:off x="1049500" y="2815857"/>
            <a:ext cx="7020900" cy="92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800"/>
              <a:t>Qual a intensidade da força que atua sobre a carga 2?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99207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4138749" y="2690876"/>
            <a:ext cx="1839936" cy="159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8"/>
                <a:ext cx="7020900" cy="17924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600" dirty="0"/>
                  <a:t>Duas partículas, A e B, eletrizadas com cargas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=6,0 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𝑚𝐶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,0 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, estão fixas no vácuo, como esquematizado na figura a seguir. Calcule, em newtons, a intensidade da resultante das forças elétricas que essas partículas exercem em uma partícula C, eletrizada com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,0 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𝑚𝐶</m:t>
                    </m:r>
                  </m:oMath>
                </a14:m>
                <a:r>
                  <a:rPr lang="pt-BR" sz="1600" dirty="0"/>
                  <a:t>, quando abandonada no ponto C. é da a constante eletrostática do vácuo igual a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=9,0×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1600" dirty="0"/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8"/>
                <a:ext cx="7020900" cy="1792437"/>
              </a:xfrm>
              <a:blipFill>
                <a:blip r:embed="rId2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4437507" y="3005966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475607" y="3901316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stCxn id="4" idx="5"/>
            <a:endCxn id="5" idx="0"/>
          </p:cNvCxnSpPr>
          <p:nvPr/>
        </p:nvCxnSpPr>
        <p:spPr>
          <a:xfrm>
            <a:off x="4478157" y="3046616"/>
            <a:ext cx="21263" cy="85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5523357" y="3929891"/>
            <a:ext cx="47625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4499419" y="3921196"/>
            <a:ext cx="1047750" cy="1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" idx="0"/>
            <a:endCxn id="8" idx="6"/>
          </p:cNvCxnSpPr>
          <p:nvPr/>
        </p:nvCxnSpPr>
        <p:spPr>
          <a:xfrm>
            <a:off x="4461320" y="3005966"/>
            <a:ext cx="1109662" cy="94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 rot="16200000">
            <a:off x="4011241" y="3320929"/>
            <a:ext cx="639500" cy="384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400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4672589" y="3901316"/>
            <a:ext cx="639500" cy="384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400" dirty="0">
                <a:solidFill>
                  <a:srgbClr val="FF0000"/>
                </a:solidFill>
              </a:rPr>
              <a:t>4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214625" y="2690876"/>
                <a:ext cx="4457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25" y="2690876"/>
                <a:ext cx="445763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152147" y="3896553"/>
                <a:ext cx="4438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47" y="3896553"/>
                <a:ext cx="443839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529075" y="3792502"/>
                <a:ext cx="4496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75" y="3792502"/>
                <a:ext cx="449610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80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8"/>
                <a:ext cx="7020900" cy="4392762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(FUVEST)Duas partículas eletricamente carregadas com  </a:t>
                </a:r>
                <a14:m>
                  <m:oMath xmlns:m="http://schemas.openxmlformats.org/officeDocument/2006/math">
                    <m: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</m:t>
                    </m:r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m:rPr>
                        <m:sty m:val="p"/>
                      </m:rP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pt-BR" sz="1800" dirty="0"/>
                  <a:t> cada uma são colocadas no vácuo a uma distância de 30cm, onde K0 = </a:t>
                </a:r>
                <a14:m>
                  <m:oMath xmlns:m="http://schemas.openxmlformats.org/officeDocument/2006/math">
                    <m: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</m:t>
                    </m:r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sz="1800" dirty="0"/>
                  <a:t>N.m²/C². A força de interação entre essas cargas é:</a:t>
                </a:r>
              </a:p>
              <a:p>
                <a:pPr algn="just">
                  <a:buNone/>
                </a:pPr>
                <a:endParaRPr lang="pt-BR" sz="1200" dirty="0"/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a) </a:t>
                </a:r>
                <a:r>
                  <a:rPr lang="pt-BR" sz="1600" dirty="0"/>
                  <a:t>de repulsão e igual a 6,4N.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b) </a:t>
                </a:r>
                <a:r>
                  <a:rPr lang="pt-BR" sz="1600" dirty="0"/>
                  <a:t>de repulsão e igual a 1,6N.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c) </a:t>
                </a:r>
                <a:r>
                  <a:rPr lang="pt-BR" sz="1600" dirty="0"/>
                  <a:t>de atração e igual a 6,4N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d) </a:t>
                </a:r>
                <a:r>
                  <a:rPr lang="pt-BR" sz="1600" dirty="0"/>
                  <a:t>de atração e igual a 1,6N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e) </a:t>
                </a:r>
                <a:r>
                  <a:rPr lang="pt-BR" sz="1600" dirty="0"/>
                  <a:t>impossível de ser determinada.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8"/>
                <a:ext cx="7020900" cy="4392762"/>
              </a:xfrm>
              <a:blipFill rotWithShape="0">
                <a:blip r:embed="rId2"/>
                <a:stretch>
                  <a:fillRect l="-694" r="-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718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474470"/>
            <a:ext cx="4214173" cy="14953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CAMPO ELÉTRICO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29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645920"/>
            <a:ext cx="4214173" cy="14953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Introdução à</a:t>
            </a:r>
            <a:br>
              <a:rPr lang="pt-BR" dirty="0"/>
            </a:br>
            <a:r>
              <a:rPr lang="pt-BR" dirty="0"/>
              <a:t>eletricidade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9031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1782026"/>
          </a:xfrm>
        </p:spPr>
        <p:txBody>
          <a:bodyPr/>
          <a:lstStyle/>
          <a:p>
            <a:pPr algn="just"/>
            <a:r>
              <a:rPr lang="pt-BR" sz="1800" dirty="0"/>
              <a:t> É uma alteração da região do espaço que envolve uma carga elétrica. Qualquer campo dotado de carga elétrica, colocado nessa região, fica sujeito a uma força elétrica.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 q0= carga de prova (sempre positiva)</a:t>
            </a:r>
          </a:p>
          <a:p>
            <a:pPr algn="just"/>
            <a:endParaRPr lang="pt-BR" sz="1800" dirty="0"/>
          </a:p>
          <a:p>
            <a:pPr algn="just">
              <a:buNone/>
            </a:pPr>
            <a:endParaRPr lang="pt-BR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37" y="2257425"/>
            <a:ext cx="1933575" cy="217170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5989900" y="2069946"/>
            <a:ext cx="763325" cy="3749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q0&lt;0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89969" y="3219452"/>
            <a:ext cx="4779800" cy="71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800" dirty="0">
                <a:solidFill>
                  <a:srgbClr val="FF0000"/>
                </a:solidFill>
              </a:rPr>
              <a:t>Observação: </a:t>
            </a:r>
            <a:r>
              <a:rPr lang="pt-BR" sz="1800" dirty="0"/>
              <a:t>O campo elétrico </a:t>
            </a:r>
            <a:r>
              <a:rPr lang="pt-BR" sz="1800" b="1" dirty="0"/>
              <a:t>NÃO</a:t>
            </a:r>
            <a:r>
              <a:rPr lang="pt-BR" sz="1800" dirty="0"/>
              <a:t> depende da carga de prova, só da carga Q.</a:t>
            </a:r>
            <a:endParaRPr lang="pt-BR" sz="16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6753225" y="3066360"/>
            <a:ext cx="763325" cy="3749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926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Vetor Campo Elétrico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750" t="50412"/>
          <a:stretch/>
        </p:blipFill>
        <p:spPr>
          <a:xfrm>
            <a:off x="5984426" y="1453063"/>
            <a:ext cx="1595694" cy="95662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24500" r="24750" b="49119"/>
          <a:stretch/>
        </p:blipFill>
        <p:spPr>
          <a:xfrm>
            <a:off x="1323976" y="1423151"/>
            <a:ext cx="1611572" cy="9815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t="50448" r="50000"/>
          <a:stretch/>
        </p:blipFill>
        <p:spPr>
          <a:xfrm>
            <a:off x="3607450" y="1453901"/>
            <a:ext cx="1587756" cy="955924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113553" y="2373226"/>
            <a:ext cx="2031565" cy="86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P é um ponto de uma região onde há campo elétrico</a:t>
            </a:r>
            <a:endParaRPr lang="pt-BR" sz="1400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452250" y="2395201"/>
            <a:ext cx="1869010" cy="6628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Em q1 atua a força elétrica F1.</a:t>
            </a:r>
            <a:endParaRPr lang="pt-BR" sz="1400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911351" y="2373226"/>
            <a:ext cx="1777301" cy="638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Em q2 atua a força elétrica F2.</a:t>
            </a:r>
            <a:endParaRPr lang="pt-BR" sz="1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24500" r="24750" b="49119"/>
          <a:stretch/>
        </p:blipFill>
        <p:spPr>
          <a:xfrm>
            <a:off x="2935548" y="3231456"/>
            <a:ext cx="1587756" cy="967049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>
            <a:off x="3691326" y="3781655"/>
            <a:ext cx="3868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523304" y="3405515"/>
            <a:ext cx="2031565" cy="86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Em </a:t>
            </a:r>
            <a:r>
              <a:rPr lang="pt-BR" sz="1600" dirty="0" err="1"/>
              <a:t>qn</a:t>
            </a:r>
            <a:r>
              <a:rPr lang="pt-BR" sz="1600" dirty="0"/>
              <a:t> atua a força elétrica </a:t>
            </a:r>
            <a:r>
              <a:rPr lang="pt-BR" sz="1600" dirty="0" err="1"/>
              <a:t>Fn</a:t>
            </a:r>
            <a:r>
              <a:rPr lang="pt-BR" sz="1600" dirty="0"/>
              <a:t>.</a:t>
            </a:r>
            <a:endParaRPr lang="pt-BR" sz="1400" dirty="0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3796631" y="3389227"/>
            <a:ext cx="563046" cy="44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 err="1">
                <a:solidFill>
                  <a:schemeClr val="tx1"/>
                </a:solidFill>
              </a:rPr>
              <a:t>Fn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974106" y="3450475"/>
            <a:ext cx="207369" cy="7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3409803" y="3714530"/>
            <a:ext cx="563046" cy="44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400" dirty="0" err="1">
                <a:solidFill>
                  <a:schemeClr val="tx1"/>
                </a:solidFill>
              </a:rPr>
              <a:t>qn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Vetor Campo Elétrico</a:t>
            </a:r>
          </a:p>
        </p:txBody>
      </p:sp>
      <p:sp>
        <p:nvSpPr>
          <p:cNvPr id="14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1185290" y="1614232"/>
            <a:ext cx="2129409" cy="7670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317" y="1614232"/>
                <a:ext cx="1939060" cy="6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i="1" dirty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pt-BR" sz="16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  <a:p>
                <a:pPr algn="just">
                  <a:buFont typeface="Sniglet"/>
                  <a:buNone/>
                </a:pPr>
                <a:endParaRPr lang="pt-BR" sz="1600" dirty="0"/>
              </a:p>
            </p:txBody>
          </p:sp>
        </mc:Choice>
        <mc:Fallback xmlns="">
          <p:sp>
            <p:nvSpPr>
              <p:cNvPr id="17" name="Espaço Reservado para Conteúdo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17" y="1614232"/>
                <a:ext cx="1939060" cy="655758"/>
              </a:xfrm>
              <a:prstGeom prst="rect">
                <a:avLst/>
              </a:prstGeom>
              <a:blipFill rotWithShape="0">
                <a:blip r:embed="rId2"/>
                <a:stretch>
                  <a:fillRect b="-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71821" y="1748908"/>
            <a:ext cx="1277222" cy="369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pt-BR" sz="1600" dirty="0"/>
              <a:t>constante</a:t>
            </a:r>
            <a:endParaRPr lang="pt-BR" sz="1400" dirty="0"/>
          </a:p>
        </p:txBody>
      </p:sp>
      <p:sp>
        <p:nvSpPr>
          <p:cNvPr id="3" name="Seta para a direita 2"/>
          <p:cNvSpPr/>
          <p:nvPr/>
        </p:nvSpPr>
        <p:spPr>
          <a:xfrm>
            <a:off x="4616791" y="1757124"/>
            <a:ext cx="526400" cy="369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5519166" y="1603625"/>
            <a:ext cx="2039112" cy="72351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6153" y="1663166"/>
                <a:ext cx="1902125" cy="6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pt-B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/>
                  <a:t> 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pt-BR" sz="1600" dirty="0"/>
              </a:p>
              <a:p>
                <a:pPr algn="just">
                  <a:buFont typeface="Sniglet"/>
                  <a:buNone/>
                </a:pPr>
                <a:endParaRPr lang="pt-BR" sz="1600" dirty="0"/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53" y="1663166"/>
                <a:ext cx="1902125" cy="6557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6CCB0EA9-F283-4599-B96B-5441669EE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9740" y="2413250"/>
                <a:ext cx="1862710" cy="656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600" dirty="0">
                    <a:solidFill>
                      <a:srgbClr val="FF0000"/>
                    </a:solidFill>
                  </a:rPr>
                  <a:t>Módulo: </a:t>
                </a:r>
                <a14:m>
                  <m:oMath xmlns:m="http://schemas.openxmlformats.org/officeDocument/2006/math"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t-BR" sz="1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pt-B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Espaço Reservado para Conteúdo 2">
                <a:extLst>
                  <a:ext uri="{FF2B5EF4-FFF2-40B4-BE49-F238E27FC236}">
                    <a16:creationId xmlns="" xmlns:a16="http://schemas.microsoft.com/office/drawing/2014/main" id="{6CCB0EA9-F283-4599-B96B-5441669E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40" y="2413250"/>
                <a:ext cx="1862710" cy="656126"/>
              </a:xfrm>
              <a:prstGeom prst="rect">
                <a:avLst/>
              </a:prstGeom>
              <a:blipFill rotWithShape="0">
                <a:blip r:embed="rId4"/>
                <a:stretch>
                  <a:fillRect l="-1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CCB0EA9-F283-4599-B96B-5441669EEB6E}"/>
              </a:ext>
            </a:extLst>
          </p:cNvPr>
          <p:cNvSpPr txBox="1">
            <a:spLocks/>
          </p:cNvSpPr>
          <p:nvPr/>
        </p:nvSpPr>
        <p:spPr>
          <a:xfrm>
            <a:off x="3022450" y="2558131"/>
            <a:ext cx="1381124" cy="427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/>
              <a:t>Unidade: N/C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6CCB0EA9-F283-4599-B96B-5441669EEB6E}"/>
              </a:ext>
            </a:extLst>
          </p:cNvPr>
          <p:cNvSpPr txBox="1">
            <a:spLocks/>
          </p:cNvSpPr>
          <p:nvPr/>
        </p:nvSpPr>
        <p:spPr>
          <a:xfrm>
            <a:off x="1159740" y="2943344"/>
            <a:ext cx="3457051" cy="656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Direção: </a:t>
            </a:r>
            <a:r>
              <a:rPr lang="pt-BR" sz="1600" dirty="0"/>
              <a:t>a mesma da força elétrica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6CCB0EA9-F283-4599-B96B-5441669EE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9740" y="3305175"/>
                <a:ext cx="4088535" cy="656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600" dirty="0">
                    <a:solidFill>
                      <a:srgbClr val="FF0000"/>
                    </a:solidFill>
                  </a:rPr>
                  <a:t>Sentido: </a:t>
                </a:r>
                <a:r>
                  <a:rPr lang="pt-BR" sz="1600" dirty="0"/>
                  <a:t>sentido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/>
                  <a:t>, se q&gt;0</a:t>
                </a:r>
              </a:p>
              <a:p>
                <a:pPr algn="just">
                  <a:buNone/>
                </a:pPr>
                <a:r>
                  <a:rPr lang="pt-BR" sz="1600" dirty="0"/>
                  <a:t>                  sentido contrário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/>
                  <a:t>, se q&lt;0</a:t>
                </a:r>
              </a:p>
            </p:txBody>
          </p:sp>
        </mc:Choice>
        <mc:Fallback xmlns="">
          <p:sp>
            <p:nvSpPr>
              <p:cNvPr id="12" name="Espaço Reservado para Conteúdo 2">
                <a:extLst>
                  <a:ext uri="{FF2B5EF4-FFF2-40B4-BE49-F238E27FC236}">
                    <a16:creationId xmlns="" xmlns:a16="http://schemas.microsoft.com/office/drawing/2014/main" id="{6CCB0EA9-F283-4599-B96B-5441669E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40" y="3305175"/>
                <a:ext cx="4088535" cy="656126"/>
              </a:xfrm>
              <a:prstGeom prst="rect">
                <a:avLst/>
              </a:prstGeom>
              <a:blipFill rotWithShape="0">
                <a:blip r:embed="rId5"/>
                <a:stretch>
                  <a:fillRect l="-745" t="-926" b="-28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191" y="2657475"/>
            <a:ext cx="2436089" cy="15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8"/>
                <a:ext cx="7020900" cy="17924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Uma partícula eletricamente carregada com carga </a:t>
                </a:r>
                <a14:m>
                  <m:oMath xmlns:m="http://schemas.openxmlformats.org/officeDocument/2006/math">
                    <m:r>
                      <a:rPr lang="pt-BR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,0 µ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é colocada em um ponto A de uma região onde existe um campo elétrico. Ao ser colocada no ponto A, a partícula ficou sob a ação de uma força elétrica horizontal e para a direita de intensidade igual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6.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pt-BR" sz="1600" dirty="0"/>
                  <a:t>N. Determine o módulo, a direção e o sentido do campo elétrico no ponto A. 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8"/>
                <a:ext cx="7020900" cy="1792437"/>
              </a:xfrm>
              <a:blipFill>
                <a:blip r:embed="rId3"/>
                <a:stretch>
                  <a:fillRect l="-694" r="-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40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499" y="796175"/>
            <a:ext cx="7075325" cy="750300"/>
          </a:xfrm>
        </p:spPr>
        <p:txBody>
          <a:bodyPr/>
          <a:lstStyle/>
          <a:p>
            <a:r>
              <a:rPr lang="pt-BR" dirty="0"/>
              <a:t>Campo Elétrico Criado por uma Carga Puntiforme</a:t>
            </a:r>
          </a:p>
        </p:txBody>
      </p:sp>
      <p:sp>
        <p:nvSpPr>
          <p:cNvPr id="1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1275777" y="1691729"/>
            <a:ext cx="2010347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CEE52D66-FB49-4B08-874C-6B3615236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5118" y="1809354"/>
                <a:ext cx="1802511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1400" b="0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BR" sz="1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6" name="Espaço Reservado para Conteú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E52D66-FB49-4B08-874C-6B3615236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18" y="1809354"/>
                <a:ext cx="1802511" cy="430999"/>
              </a:xfrm>
              <a:prstGeom prst="rect">
                <a:avLst/>
              </a:prstGeom>
              <a:blipFill rotWithShape="0">
                <a:blip r:embed="rId3"/>
                <a:stretch>
                  <a:fillRect b="-29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4057077" y="1691729"/>
            <a:ext cx="116262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3478375" y="1859173"/>
            <a:ext cx="275618" cy="331360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e</a:t>
            </a:r>
            <a:endParaRPr lang="pt-BR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4192377" y="1794476"/>
                <a:ext cx="749628" cy="531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 dirty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>
                  <a:solidFill>
                    <a:srgbClr val="434343"/>
                  </a:solidFill>
                  <a:latin typeface="Cambria" panose="02040503050406030204" pitchFamily="18" charset="0"/>
                  <a:ea typeface="FangSong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77" y="1794476"/>
                <a:ext cx="749628" cy="531940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5522784" y="1894766"/>
            <a:ext cx="438150" cy="331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6264018" y="1698530"/>
            <a:ext cx="116262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350770" y="1809736"/>
                <a:ext cx="989117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 dirty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i="1" dirty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dirty="0" smtClean="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p>
                            <m:sSupPr>
                              <m:ctrlP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 dirty="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434343"/>
                  </a:solidFill>
                  <a:latin typeface="Cambria" panose="02040503050406030204" pitchFamily="18" charset="0"/>
                  <a:ea typeface="FangSong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70" y="1809736"/>
                <a:ext cx="989117" cy="501419"/>
              </a:xfrm>
              <a:prstGeom prst="rect">
                <a:avLst/>
              </a:prstGeom>
              <a:blipFill rotWithShape="0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210852" y="2646827"/>
            <a:ext cx="7020900" cy="1792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Font typeface="Sniglet"/>
              <a:buNone/>
            </a:pPr>
            <a:r>
              <a:rPr lang="pt-BR" sz="1400" dirty="0">
                <a:solidFill>
                  <a:srgbClr val="FF0000"/>
                </a:solidFill>
              </a:rPr>
              <a:t>Observações:</a:t>
            </a:r>
          </a:p>
          <a:p>
            <a:pPr marL="285750" indent="-285750" algn="just">
              <a:buFontTx/>
              <a:buChar char="-"/>
            </a:pPr>
            <a:r>
              <a:rPr lang="pt-BR" sz="1400" dirty="0"/>
              <a:t>O vetor campo elétrico não depende da carga de prova q, mas da carga geradora Q, do meio onde a carga está e da distância até o ponto considerado.</a:t>
            </a:r>
          </a:p>
          <a:p>
            <a:pPr marL="285750" indent="-285750" algn="just">
              <a:buFontTx/>
              <a:buChar char="-"/>
            </a:pPr>
            <a:r>
              <a:rPr lang="pt-BR" sz="1400" dirty="0"/>
              <a:t>O módulo do campo elétrico de uma carga puntiforme é diretamente proporcional ao módulo da carga-fonte e inversamente proporcional ao quadrado da distância até o ponto considerado.  </a:t>
            </a:r>
          </a:p>
          <a:p>
            <a:pPr algn="just">
              <a:buFont typeface="Sniglet"/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192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6" grpId="0"/>
      <p:bldP spid="13" grpId="0" animBg="1"/>
      <p:bldP spid="20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450" y="796175"/>
            <a:ext cx="7336401" cy="750300"/>
          </a:xfrm>
        </p:spPr>
        <p:txBody>
          <a:bodyPr/>
          <a:lstStyle/>
          <a:p>
            <a:r>
              <a:rPr lang="pt-BR" sz="2800" dirty="0"/>
              <a:t>Campo Elétrico Criado por várias Cargas Puntiformes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2" y="1622675"/>
            <a:ext cx="3312649" cy="2120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 txBox="1">
                <a:spLocks/>
              </p:cNvSpPr>
              <p:nvPr/>
            </p:nvSpPr>
            <p:spPr>
              <a:xfrm>
                <a:off x="1125127" y="1622676"/>
                <a:ext cx="3208748" cy="6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400" dirty="0"/>
                  <a:t>Consideremos diversas cargas puntiformes fixas,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600" dirty="0"/>
                  <a:t>.</a:t>
                </a:r>
              </a:p>
            </p:txBody>
          </p:sp>
        </mc:Choice>
        <mc:Fallback xmlns="">
          <p:sp>
            <p:nvSpPr>
              <p:cNvPr id="1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27" y="1622676"/>
                <a:ext cx="3208748" cy="653800"/>
              </a:xfrm>
              <a:prstGeom prst="rect">
                <a:avLst/>
              </a:prstGeom>
              <a:blipFill rotWithShape="0">
                <a:blip r:embed="rId4"/>
                <a:stretch>
                  <a:fillRect l="-570" r="-570" b="-4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6">
            <a:extLst>
              <a:ext uri="{FF2B5EF4-FFF2-40B4-BE49-F238E27FC236}">
                <a16:creationId xmlns:a16="http://schemas.microsoft.com/office/drawing/2014/main" id="{F8F2A534-5C00-4338-8D11-F2F7C89991A3}"/>
              </a:ext>
            </a:extLst>
          </p:cNvPr>
          <p:cNvSpPr/>
          <p:nvPr/>
        </p:nvSpPr>
        <p:spPr>
          <a:xfrm>
            <a:off x="1556765" y="2489353"/>
            <a:ext cx="2319910" cy="7670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ço Reservado para Conteúdo 2">
                <a:extLst>
                  <a:ext uri="{FF2B5EF4-FFF2-40B4-BE49-F238E27FC236}">
                    <a16:creationId xmlns:a16="http://schemas.microsoft.com/office/drawing/2014/main" id="{50BE9B02-8277-4E0D-AACD-A70DFA4DB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3415" y="2600613"/>
                <a:ext cx="2555633" cy="65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pt-BR" sz="16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sz="1600" dirty="0"/>
              </a:p>
              <a:p>
                <a:pPr algn="just">
                  <a:buFont typeface="Sniglet"/>
                  <a:buNone/>
                </a:pPr>
                <a:endParaRPr lang="pt-BR" sz="1600" dirty="0"/>
              </a:p>
            </p:txBody>
          </p:sp>
        </mc:Choice>
        <mc:Fallback xmlns="">
          <p:sp>
            <p:nvSpPr>
              <p:cNvPr id="24" name="Espaço Reservado para Conteúdo 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50BE9B02-8277-4E0D-AACD-A70DFA4D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15" y="2600613"/>
                <a:ext cx="2555633" cy="655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5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638425" y="3361326"/>
            <a:ext cx="2676525" cy="1077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8"/>
                <a:ext cx="7020900" cy="207818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Uma partícula eletricamente carregada com carga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dirty="0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,0 µ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encontra-se no vácuo, conforme esquematizado na figura a seguir. A constante eletrostática do vácuo 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=9.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sz="1600" dirty="0"/>
                  <a:t>Nm²/C².</a:t>
                </a:r>
              </a:p>
              <a:p>
                <a:pPr algn="just">
                  <a:buNone/>
                </a:pPr>
                <a:endParaRPr lang="pt-BR" sz="700" dirty="0"/>
              </a:p>
              <a:p>
                <a:pPr marL="342900" indent="-342900" algn="just">
                  <a:buAutoNum type="alphaLcParenR"/>
                </a:pPr>
                <a:r>
                  <a:rPr lang="pt-BR" sz="1400" dirty="0"/>
                  <a:t>Determine a intensidade, a direção e o sentido do campo elétrico no ponto P, situado a 2mm da carga geradora Q.</a:t>
                </a:r>
              </a:p>
              <a:p>
                <a:pPr marL="342900" indent="-342900" algn="just">
                  <a:buAutoNum type="alphaLcParenR"/>
                </a:pPr>
                <a:r>
                  <a:rPr lang="pt-BR" sz="1400" dirty="0"/>
                  <a:t>Determine a intensidade, a direção e o sentido da força elétrica que atua em uma carga de prova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400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1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1400" i="1" dirty="0">
                        <a:latin typeface="Cambria Math" panose="02040503050406030204" pitchFamily="18" charset="0"/>
                      </a:rPr>
                      <m:t> µ</m:t>
                    </m:r>
                    <m:r>
                      <a:rPr lang="pt-BR" sz="1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1400" dirty="0"/>
                  <a:t>, colocada no ponto P.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8"/>
                <a:ext cx="7020900" cy="2078187"/>
              </a:xfrm>
              <a:blipFill rotWithShape="0">
                <a:blip r:embed="rId3"/>
                <a:stretch>
                  <a:fillRect l="-694" r="-521" b="-4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396B6C56-51EA-4804-8DE8-8B282D5153D3}"/>
              </a:ext>
            </a:extLst>
          </p:cNvPr>
          <p:cNvSpPr/>
          <p:nvPr/>
        </p:nvSpPr>
        <p:spPr>
          <a:xfrm>
            <a:off x="2897124" y="3702204"/>
            <a:ext cx="338328" cy="3200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762500" y="3814599"/>
            <a:ext cx="114300" cy="811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>
            <a:stCxn id="4" idx="6"/>
            <a:endCxn id="5" idx="3"/>
          </p:cNvCxnSpPr>
          <p:nvPr/>
        </p:nvCxnSpPr>
        <p:spPr>
          <a:xfrm>
            <a:off x="3235452" y="3862224"/>
            <a:ext cx="1543787" cy="216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3066288" y="4229100"/>
            <a:ext cx="1753362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3623219" y="3895725"/>
            <a:ext cx="639500" cy="384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400" dirty="0">
                <a:solidFill>
                  <a:srgbClr val="FF0000"/>
                </a:solidFill>
              </a:rPr>
              <a:t>2 mm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4634281" y="3457076"/>
            <a:ext cx="370738" cy="313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400" dirty="0"/>
              <a:t>P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2864714" y="3361326"/>
            <a:ext cx="370738" cy="313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4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899832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46038"/>
            <a:ext cx="7020900" cy="1297137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 Determine a intensidade do campo elétrico resultante no ponto P, sabendo que ele foi gerado exclusivamente pelas duas cargas elétricas da figura.  </a:t>
            </a:r>
          </a:p>
          <a:p>
            <a:pPr algn="just">
              <a:buNone/>
            </a:pPr>
            <a:r>
              <a:rPr lang="pt-BR" sz="1800" dirty="0"/>
              <a:t>Q1=9 </a:t>
            </a:r>
            <a:r>
              <a:rPr lang="pt-BR" sz="1800" dirty="0" err="1"/>
              <a:t>nC</a:t>
            </a:r>
            <a:r>
              <a:rPr lang="pt-BR" sz="1800" dirty="0"/>
              <a:t> e Q2= 4nC 		K do vácuo</a:t>
            </a:r>
            <a:endParaRPr lang="pt-BR" sz="700" dirty="0"/>
          </a:p>
          <a:p>
            <a:pPr algn="just">
              <a:buNone/>
            </a:pPr>
            <a:endParaRPr lang="pt-BR" sz="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49" y="2543175"/>
            <a:ext cx="4059307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4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800" dirty="0"/>
                  <a:t> (MACKENZIE) Considere a figura abaixo. As duas cargas elétricas puntiformes Q1 e Q2 estão fixas, no vácuo onde K = 9,0.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BR" sz="1800" dirty="0"/>
                  <a:t>N.m²/C², respectivamente sobre os pontos A e B. O campo elétrico resultante no P tem intensidade: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a) </a:t>
                </a:r>
                <a:r>
                  <a:rPr lang="pt-BR" sz="1600" dirty="0"/>
                  <a:t>zero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b) </a:t>
                </a:r>
                <a:r>
                  <a:rPr lang="pt-BR" sz="1600" dirty="0"/>
                  <a:t>4,0 . 10^5 N/C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c) </a:t>
                </a:r>
                <a:r>
                  <a:rPr lang="pt-BR" sz="1600" dirty="0"/>
                  <a:t>5,0 . 10^5 N/C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d) </a:t>
                </a:r>
                <a:r>
                  <a:rPr lang="pt-BR" sz="1600" dirty="0"/>
                  <a:t>9,0 . 10^5 N/C</a:t>
                </a:r>
              </a:p>
              <a:p>
                <a:pPr algn="just">
                  <a:buNone/>
                </a:pPr>
                <a:r>
                  <a:rPr lang="pt-BR" sz="1600" dirty="0">
                    <a:solidFill>
                      <a:srgbClr val="2A95B7"/>
                    </a:solidFill>
                  </a:rPr>
                  <a:t>e) </a:t>
                </a:r>
                <a:r>
                  <a:rPr lang="pt-BR" sz="1600" dirty="0"/>
                  <a:t>1,8 . 10^6 N/C</a:t>
                </a:r>
              </a:p>
              <a:p>
                <a:pPr algn="just">
                  <a:buNone/>
                </a:pPr>
                <a:endParaRPr lang="pt-BR" sz="6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  <a:blipFill>
                <a:blip r:embed="rId3"/>
                <a:stretch>
                  <a:fillRect l="-704" r="-792" b="-159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4" y="2520941"/>
            <a:ext cx="4229101" cy="16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92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Linhas de força do campo elétrico criado por uma carga pontual: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25" y="2178200"/>
            <a:ext cx="4133850" cy="20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9F81C-52C4-4A69-BA5A-403A096A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Eletricidade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AD1768-32F1-4357-BCB2-E8B111F0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85151"/>
          </a:xfrm>
        </p:spPr>
        <p:txBody>
          <a:bodyPr/>
          <a:lstStyle/>
          <a:p>
            <a:pPr algn="just"/>
            <a:r>
              <a:rPr lang="pt-BR" dirty="0"/>
              <a:t> A eletricidade é a parte da Física que estuda fenômenos associados às </a:t>
            </a:r>
            <a:r>
              <a:rPr lang="pt-BR" b="1" dirty="0"/>
              <a:t>cargas elétricas</a:t>
            </a:r>
            <a:r>
              <a:rPr lang="pt-BR" dirty="0"/>
              <a:t>. 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AB9955-72C2-43B1-A258-763573AEE66A}"/>
              </a:ext>
            </a:extLst>
          </p:cNvPr>
          <p:cNvSpPr txBox="1">
            <a:spLocks/>
          </p:cNvSpPr>
          <p:nvPr/>
        </p:nvSpPr>
        <p:spPr>
          <a:xfrm>
            <a:off x="1049500" y="241572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pt-BR" dirty="0"/>
              <a:t>Carga Elétrica</a:t>
            </a:r>
          </a:p>
          <a:p>
            <a:r>
              <a:rPr lang="pt-BR" dirty="0"/>
              <a:t>	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C67D41B-D712-48FB-83DF-42C6B3E1D9B9}"/>
              </a:ext>
            </a:extLst>
          </p:cNvPr>
          <p:cNvSpPr txBox="1">
            <a:spLocks/>
          </p:cNvSpPr>
          <p:nvPr/>
        </p:nvSpPr>
        <p:spPr>
          <a:xfrm>
            <a:off x="1049500" y="3034577"/>
            <a:ext cx="7020900" cy="885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/>
            <a:r>
              <a:rPr lang="pt-BR" dirty="0"/>
              <a:t> É uma propriedade das partículas elementares que compõem o átomo.</a:t>
            </a:r>
          </a:p>
        </p:txBody>
      </p:sp>
    </p:spTree>
    <p:extLst>
      <p:ext uri="{BB962C8B-B14F-4D97-AF65-F5344CB8AC3E}">
        <p14:creationId xmlns:p14="http://schemas.microsoft.com/office/powerpoint/2010/main" val="2108000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Linhas de força para duas cargas de mesmo sinal e de mesmo módulo, portanto idênticas: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2187725"/>
            <a:ext cx="34385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Dipolo: linhas de força para duas cargas de sinais contrários e mesmo módulo: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25" y="2257425"/>
            <a:ext cx="3895850" cy="19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0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20000"/>
          </a:xfrm>
        </p:spPr>
        <p:txBody>
          <a:bodyPr/>
          <a:lstStyle/>
          <a:p>
            <a:pPr algn="just"/>
            <a:r>
              <a:rPr lang="pt-BR" sz="2000" dirty="0"/>
              <a:t>Campo elétrico uniforme: mesmo módulo, mesma direção e esmo sentido em todos os pontos da região.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257425"/>
            <a:ext cx="2990850" cy="2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Força do 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4"/>
            <a:ext cx="7020900" cy="2639275"/>
          </a:xfrm>
        </p:spPr>
        <p:txBody>
          <a:bodyPr/>
          <a:lstStyle/>
          <a:p>
            <a:pPr algn="just">
              <a:buNone/>
            </a:pPr>
            <a:r>
              <a:rPr lang="pt-BR" sz="2000" dirty="0"/>
              <a:t>Resumo:</a:t>
            </a:r>
          </a:p>
          <a:p>
            <a:pPr algn="just"/>
            <a:r>
              <a:rPr lang="pt-BR" sz="2000" dirty="0"/>
              <a:t>São sempre orientadas das cargas positivas para as negativas;</a:t>
            </a:r>
          </a:p>
          <a:p>
            <a:pPr algn="just"/>
            <a:r>
              <a:rPr lang="pt-BR" sz="2000" dirty="0"/>
              <a:t>São linhas abertas;</a:t>
            </a:r>
          </a:p>
          <a:p>
            <a:pPr algn="just"/>
            <a:r>
              <a:rPr lang="pt-BR" sz="2000" dirty="0"/>
              <a:t>NUNCA se cruzam;</a:t>
            </a:r>
          </a:p>
          <a:p>
            <a:pPr algn="just"/>
            <a:r>
              <a:rPr lang="pt-BR" sz="2000" dirty="0"/>
              <a:t>Apresentam concentração relativa em um dada região, proporcional ao módulo do vetor campo elétrico.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357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46037"/>
            <a:ext cx="6932450" cy="2516337"/>
          </a:xfrm>
        </p:spPr>
        <p:txBody>
          <a:bodyPr/>
          <a:lstStyle/>
          <a:p>
            <a:pPr algn="just">
              <a:buNone/>
            </a:pPr>
            <a:r>
              <a:rPr lang="pt-BR" sz="1800" dirty="0"/>
              <a:t>Duas esferas estão eletrizados com cargas QA e QB, e a figura representa as linhas de força na região.</a:t>
            </a:r>
          </a:p>
          <a:p>
            <a:pPr algn="just">
              <a:buNone/>
            </a:pPr>
            <a:r>
              <a:rPr lang="pt-BR" sz="1800" dirty="0"/>
              <a:t>Podemos afirmar que: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a) </a:t>
            </a:r>
            <a:r>
              <a:rPr lang="pt-BR" sz="1600" dirty="0"/>
              <a:t>QA é positiva; QB é negativa e |QA| &gt; |QB| 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b) </a:t>
            </a:r>
            <a:r>
              <a:rPr lang="pt-BR" sz="1600" dirty="0"/>
              <a:t>QA é positiva; QB é positiva e |QA| &lt; |QB|.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c) </a:t>
            </a:r>
            <a:r>
              <a:rPr lang="pt-BR" sz="1600" dirty="0"/>
              <a:t>QA é negativa; QB é positiva e |QA| &gt; |QB|.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/>
              <a:t>QA é negativa; QB é positiva e |QA| = |QB|.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e) </a:t>
            </a:r>
            <a:r>
              <a:rPr lang="pt-BR" sz="1600" dirty="0"/>
              <a:t>QA é negativa; QB é negativa e |QA| &lt; |QB|.</a:t>
            </a:r>
          </a:p>
          <a:p>
            <a:pPr algn="just">
              <a:buNone/>
            </a:pPr>
            <a:endParaRPr lang="pt-BR" sz="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00" y="2200274"/>
            <a:ext cx="3131000" cy="17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768375"/>
            <a:ext cx="4214173" cy="14953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POTENCIAL ELÉTRICO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1478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840355"/>
          </a:xfrm>
        </p:spPr>
        <p:txBody>
          <a:bodyPr/>
          <a:lstStyle/>
          <a:p>
            <a:pPr algn="just">
              <a:buNone/>
            </a:pPr>
            <a:r>
              <a:rPr lang="pt-BR" sz="2000" dirty="0"/>
              <a:t>É a </a:t>
            </a:r>
            <a:r>
              <a:rPr lang="pt-BR" sz="2000" b="1" dirty="0"/>
              <a:t>energia potencial elétrica por unidade de carga elétrica </a:t>
            </a:r>
            <a:r>
              <a:rPr lang="pt-BR" sz="2000" dirty="0"/>
              <a:t>colocada naquele ponto.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6504642" y="2256603"/>
            <a:ext cx="1162623" cy="7805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661772" y="2383818"/>
                <a:ext cx="76636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72" y="2383818"/>
                <a:ext cx="766364" cy="572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1539571" y="2150930"/>
                <a:ext cx="4475000" cy="2246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BR" sz="1800" dirty="0"/>
                  <a:t>é a energia potencial elétrica associada à carga elétrica, medida no SI, em Joules (J)</a:t>
                </a:r>
              </a:p>
              <a:p>
                <a:pPr algn="just"/>
                <a:r>
                  <a:rPr lang="pt-BR" sz="1800" dirty="0"/>
                  <a:t>q é a carga elétrica de prova, medida no Si, em coulomb (C)</a:t>
                </a:r>
              </a:p>
              <a:p>
                <a:pPr algn="just"/>
                <a:r>
                  <a:rPr lang="pt-BR" sz="1800" dirty="0"/>
                  <a:t>V é o potencial elétrico, medido no Si, em joule por Coulomb (J/C)</a:t>
                </a:r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1" y="2150930"/>
                <a:ext cx="4475000" cy="2246595"/>
              </a:xfrm>
              <a:prstGeom prst="rect">
                <a:avLst/>
              </a:prstGeom>
              <a:blipFill rotWithShape="0">
                <a:blip r:embed="rId4"/>
                <a:stretch>
                  <a:fillRect l="-1226" r="-1090" b="-3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389949" y="3666219"/>
            <a:ext cx="1734483" cy="693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800" dirty="0">
                <a:solidFill>
                  <a:srgbClr val="FF0000"/>
                </a:solidFill>
              </a:rPr>
              <a:t>J/C = Volt (V) </a:t>
            </a:r>
          </a:p>
        </p:txBody>
      </p:sp>
    </p:spTree>
    <p:extLst>
      <p:ext uri="{BB962C8B-B14F-4D97-AF65-F5344CB8AC3E}">
        <p14:creationId xmlns:p14="http://schemas.microsoft.com/office/powerpoint/2010/main" val="24808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724" y="786650"/>
            <a:ext cx="7208675" cy="750300"/>
          </a:xfrm>
        </p:spPr>
        <p:txBody>
          <a:bodyPr/>
          <a:lstStyle/>
          <a:p>
            <a:r>
              <a:rPr lang="pt-BR" dirty="0"/>
              <a:t>Trabalho da Força Elétrica em um Campo Uniforme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313600"/>
            <a:ext cx="7020900" cy="1515325"/>
          </a:xfrm>
        </p:spPr>
        <p:txBody>
          <a:bodyPr/>
          <a:lstStyle/>
          <a:p>
            <a:pPr algn="just"/>
            <a:r>
              <a:rPr lang="pt-BR" sz="1800" dirty="0"/>
              <a:t>Considere um campo elétrico uniforme de intensidade E.</a:t>
            </a:r>
          </a:p>
          <a:p>
            <a:pPr algn="just"/>
            <a:r>
              <a:rPr lang="pt-BR" sz="1800" dirty="0"/>
              <a:t>Sobre a mesma linha de força, tomemos dois pontos quaisquer, A e B, separados por uma distância d.</a:t>
            </a:r>
          </a:p>
          <a:p>
            <a:pPr algn="just"/>
            <a:r>
              <a:rPr lang="pt-BR" sz="1800" dirty="0"/>
              <a:t>Desloquemos uma carga puntiforme q de A para B.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12" y="2696427"/>
            <a:ext cx="3494313" cy="1623696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5152637" y="2740905"/>
            <a:ext cx="1087656" cy="4902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61597" y="2826706"/>
                <a:ext cx="885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597" y="2826706"/>
                <a:ext cx="885435" cy="276999"/>
              </a:xfrm>
              <a:prstGeom prst="rect">
                <a:avLst/>
              </a:prstGeom>
              <a:blipFill>
                <a:blip r:embed="rId3"/>
                <a:stretch>
                  <a:fillRect l="-4828" r="-482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6624586" y="2724786"/>
            <a:ext cx="1087656" cy="4902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5689545" y="3355875"/>
            <a:ext cx="1602061" cy="4902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257354" y="2740905"/>
            <a:ext cx="341150" cy="343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8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724671" y="2826706"/>
                <a:ext cx="887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71" y="2826706"/>
                <a:ext cx="887487" cy="276999"/>
              </a:xfrm>
              <a:prstGeom prst="rect">
                <a:avLst/>
              </a:prstGeom>
              <a:blipFill>
                <a:blip r:embed="rId4"/>
                <a:stretch>
                  <a:fillRect l="-4795" r="-479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904989" y="3462520"/>
                <a:ext cx="1107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89" y="3462520"/>
                <a:ext cx="1107226" cy="276999"/>
              </a:xfrm>
              <a:prstGeom prst="rect">
                <a:avLst/>
              </a:prstGeom>
              <a:blipFill>
                <a:blip r:embed="rId5"/>
                <a:stretch>
                  <a:fillRect l="-4420" r="-442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724" y="786650"/>
            <a:ext cx="7208675" cy="750300"/>
          </a:xfrm>
        </p:spPr>
        <p:txBody>
          <a:bodyPr/>
          <a:lstStyle/>
          <a:p>
            <a:r>
              <a:rPr lang="pt-BR" dirty="0"/>
              <a:t>Trabalho da Força Elétrica em um Campo Uniforme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332651"/>
            <a:ext cx="7020900" cy="1026502"/>
          </a:xfrm>
        </p:spPr>
        <p:txBody>
          <a:bodyPr/>
          <a:lstStyle/>
          <a:p>
            <a:pPr algn="just"/>
            <a:r>
              <a:rPr lang="pt-BR" sz="1800" dirty="0"/>
              <a:t>Trabalho positivo (motor): deslocamento no mesmo sentido da força elétrica.</a:t>
            </a:r>
          </a:p>
          <a:p>
            <a:pPr algn="just"/>
            <a:r>
              <a:rPr lang="pt-BR" sz="1800" dirty="0"/>
              <a:t>Trabalho negativo (resistente): força elétrica contrária ao deslocamento.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049500" y="2590600"/>
            <a:ext cx="7020900" cy="75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Observação 1:</a:t>
            </a:r>
            <a:r>
              <a:rPr lang="pt-BR" sz="1600" dirty="0"/>
              <a:t> o trabalho realizado </a:t>
            </a:r>
            <a:r>
              <a:rPr lang="pt-BR" sz="1600" b="1" dirty="0"/>
              <a:t>NÃO</a:t>
            </a:r>
            <a:r>
              <a:rPr lang="pt-BR" sz="1600" dirty="0"/>
              <a:t> depende da trajetória, apenas do ponto de partida e o do ponto de chegada. </a:t>
            </a:r>
            <a:endParaRPr lang="pt-B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/>
              <p:cNvSpPr txBox="1">
                <a:spLocks/>
              </p:cNvSpPr>
              <p:nvPr/>
            </p:nvSpPr>
            <p:spPr>
              <a:xfrm>
                <a:off x="1038611" y="3093618"/>
                <a:ext cx="7020900" cy="905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:r>
                  <a:rPr lang="pt-BR" sz="1600" dirty="0">
                    <a:solidFill>
                      <a:srgbClr val="FF0000"/>
                    </a:solidFill>
                  </a:rPr>
                  <a:t>Observação 2:</a:t>
                </a:r>
                <a:r>
                  <a:rPr lang="pt-BR" sz="1600" dirty="0"/>
                  <a:t> a expressão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sz="1600" dirty="0"/>
                  <a:t>só é válida no caso do campo elétrico </a:t>
                </a:r>
                <a:r>
                  <a:rPr lang="pt-BR" sz="1600" b="1" dirty="0"/>
                  <a:t>uniforme</a:t>
                </a:r>
                <a:r>
                  <a:rPr lang="pt-BR" sz="1600" dirty="0"/>
                  <a:t>.</a:t>
                </a:r>
              </a:p>
              <a:p>
                <a:pPr algn="just">
                  <a:buNone/>
                </a:pPr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11" y="3093618"/>
                <a:ext cx="7020900" cy="905912"/>
              </a:xfrm>
              <a:prstGeom prst="rect">
                <a:avLst/>
              </a:prstGeom>
              <a:blipFill>
                <a:blip r:embed="rId2"/>
                <a:stretch>
                  <a:fillRect l="-434" r="-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27E797A-47E8-416B-87C9-FE726010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28" y="3915821"/>
            <a:ext cx="1115665" cy="512108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55DAD15-D574-429A-8EC5-614B4D8ACEE3}"/>
              </a:ext>
            </a:extLst>
          </p:cNvPr>
          <p:cNvSpPr txBox="1">
            <a:spLocks/>
          </p:cNvSpPr>
          <p:nvPr/>
        </p:nvSpPr>
        <p:spPr>
          <a:xfrm>
            <a:off x="1038611" y="3594078"/>
            <a:ext cx="7020900" cy="905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600" dirty="0">
                <a:solidFill>
                  <a:srgbClr val="FF0000"/>
                </a:solidFill>
              </a:rPr>
              <a:t>Observação 3:</a:t>
            </a:r>
            <a:r>
              <a:rPr lang="pt-BR" sz="1600" dirty="0"/>
              <a:t> o trabalho pode ser dado pela  variação de energia cinética (Teorema da energia cinética)</a:t>
            </a:r>
          </a:p>
          <a:p>
            <a:pPr algn="just">
              <a:buNone/>
            </a:pP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Diferença de Potencial Elétrico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3162301" y="1496930"/>
            <a:ext cx="2038350" cy="51284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2061738"/>
                <a:ext cx="7020900" cy="612772"/>
              </a:xfrm>
            </p:spPr>
            <p:txBody>
              <a:bodyPr/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pt-BR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800" dirty="0"/>
                  <a:t>         </a:t>
                </a:r>
                <a:r>
                  <a:rPr lang="pt-BR" sz="1600" dirty="0"/>
                  <a:t>Diferença de potencial elétrico entre os pontos A e B (</a:t>
                </a:r>
                <a:r>
                  <a:rPr lang="pt-BR" sz="1600" dirty="0" err="1"/>
                  <a:t>ddp</a:t>
                </a:r>
                <a:r>
                  <a:rPr lang="pt-BR" sz="1600" dirty="0"/>
                  <a:t>) ou tensão elétrica. </a:t>
                </a:r>
                <a:endParaRPr lang="pt-BR" sz="1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2061738"/>
                <a:ext cx="7020900" cy="612772"/>
              </a:xfrm>
              <a:blipFill rotWithShape="0">
                <a:blip r:embed="rId2"/>
                <a:stretch>
                  <a:fillRect l="-434" r="-694" b="-207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57474" y="1604535"/>
                <a:ext cx="1662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74" y="1604535"/>
                <a:ext cx="166212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574" r="-4779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350413B3-1046-4350-907C-ECDFBC6D1F16}"/>
              </a:ext>
            </a:extLst>
          </p:cNvPr>
          <p:cNvSpPr/>
          <p:nvPr/>
        </p:nvSpPr>
        <p:spPr>
          <a:xfrm>
            <a:off x="3162302" y="2646752"/>
            <a:ext cx="2038349" cy="6517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171700" y="2295525"/>
            <a:ext cx="2571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218616" y="2675327"/>
                <a:ext cx="1925719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16" y="2675327"/>
                <a:ext cx="1925719" cy="5652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2"/>
              <p:cNvSpPr txBox="1">
                <a:spLocks/>
              </p:cNvSpPr>
              <p:nvPr/>
            </p:nvSpPr>
            <p:spPr>
              <a:xfrm>
                <a:off x="1049500" y="3298514"/>
                <a:ext cx="7020900" cy="1384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>
                  <a:buFont typeface="Sniglet"/>
                  <a:buNone/>
                </a:pPr>
                <a:r>
                  <a:rPr lang="pt-BR" sz="1600" dirty="0"/>
                  <a:t>T é o trabalho da força elétrica no deslocamento de A para B, em Joules (J);</a:t>
                </a:r>
              </a:p>
              <a:p>
                <a:pPr>
                  <a:buFont typeface="Sniglet"/>
                  <a:buNone/>
                </a:pPr>
                <a:r>
                  <a:rPr lang="pt-BR" sz="1600" dirty="0"/>
                  <a:t>q é a carga elétrica de prova, medida no SI, em coulomb;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1600" dirty="0"/>
                  <a:t> é a </a:t>
                </a:r>
                <a:r>
                  <a:rPr lang="pt-BR" sz="1600" dirty="0" err="1"/>
                  <a:t>ddp</a:t>
                </a:r>
                <a:r>
                  <a:rPr lang="pt-BR" sz="1600" dirty="0"/>
                  <a:t> entre os pontos A e B, medida no Si, em J/C ou Volt (V)</a:t>
                </a:r>
              </a:p>
              <a:p>
                <a:pPr>
                  <a:buFont typeface="Sniglet"/>
                  <a:buNone/>
                </a:pPr>
                <a:endParaRPr lang="pt-BR" sz="1600" dirty="0"/>
              </a:p>
              <a:p>
                <a:pPr>
                  <a:buFont typeface="Sniglet"/>
                  <a:buNone/>
                </a:pPr>
                <a:endParaRPr lang="pt-BR" sz="1800" dirty="0"/>
              </a:p>
            </p:txBody>
          </p:sp>
        </mc:Choice>
        <mc:Fallback xmlns="">
          <p:sp>
            <p:nvSpPr>
              <p:cNvPr id="1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00" y="3298514"/>
                <a:ext cx="7020900" cy="1384923"/>
              </a:xfrm>
              <a:prstGeom prst="rect">
                <a:avLst/>
              </a:prstGeom>
              <a:blipFill rotWithShape="0">
                <a:blip r:embed="rId5"/>
                <a:stretch>
                  <a:fillRect l="-4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2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  <p:bldP spid="10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9F81C-52C4-4A69-BA5A-403A096A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Átomo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F5EE6C4-FC6E-44C5-A5B8-93AE555D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3897404" cy="2348191"/>
          </a:xfrm>
        </p:spPr>
        <p:txBody>
          <a:bodyPr/>
          <a:lstStyle/>
          <a:p>
            <a:pPr algn="just"/>
            <a:r>
              <a:rPr lang="pt-BR" sz="2000" b="1" dirty="0"/>
              <a:t>Prótons: </a:t>
            </a:r>
            <a:r>
              <a:rPr lang="pt-BR" sz="2000" dirty="0"/>
              <a:t>Localizados no núcleo. Carga positiva (e+) ;</a:t>
            </a:r>
          </a:p>
          <a:p>
            <a:pPr algn="just"/>
            <a:r>
              <a:rPr lang="pt-BR" sz="2000" b="1" dirty="0"/>
              <a:t>Elétrons: </a:t>
            </a:r>
            <a:r>
              <a:rPr lang="pt-BR" sz="2000" dirty="0"/>
              <a:t>Localizados na eletrosfera. Carga negativa (e-);</a:t>
            </a:r>
          </a:p>
          <a:p>
            <a:pPr algn="just"/>
            <a:r>
              <a:rPr lang="pt-BR" sz="2000" dirty="0"/>
              <a:t> </a:t>
            </a:r>
            <a:r>
              <a:rPr lang="pt-BR" sz="2000" b="1" dirty="0"/>
              <a:t>Nêutrons: </a:t>
            </a:r>
            <a:r>
              <a:rPr lang="pt-BR" sz="2000" dirty="0"/>
              <a:t>Localizados no núcleo. Não possui carga elétrica.</a:t>
            </a:r>
          </a:p>
        </p:txBody>
      </p:sp>
      <p:pic>
        <p:nvPicPr>
          <p:cNvPr id="8194" name="Picture 2" descr="O átomo é formado por prótons, nêutrons e elétrons">
            <a:extLst>
              <a:ext uri="{FF2B5EF4-FFF2-40B4-BE49-F238E27FC236}">
                <a16:creationId xmlns:a16="http://schemas.microsoft.com/office/drawing/2014/main" id="{F4943C96-5B00-4643-BF36-0AE85A8B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98" y="1332929"/>
            <a:ext cx="2911602" cy="27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6">
                <a:extLst>
                  <a:ext uri="{FF2B5EF4-FFF2-40B4-BE49-F238E27FC236}">
                    <a16:creationId xmlns:a16="http://schemas.microsoft.com/office/drawing/2014/main" id="{EBEB28EB-E140-4449-A9FF-6213AB3A0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7161" y="3875825"/>
                <a:ext cx="2093976" cy="430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=1,6×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Espaço Reservado para Conteúdo 6">
                <a:extLst>
                  <a:ext uri="{FF2B5EF4-FFF2-40B4-BE49-F238E27FC236}">
                    <a16:creationId xmlns:a16="http://schemas.microsoft.com/office/drawing/2014/main" id="{EBEB28EB-E140-4449-A9FF-6213AB3A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161" y="3875825"/>
                <a:ext cx="2093976" cy="430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9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600" dirty="0"/>
                  <a:t>Uma partícula eletricamente carregada com carga q=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,0 µ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1600" dirty="0">
                    <a:latin typeface="+mn-lt"/>
                  </a:rPr>
                  <a:t>é abandonada, a partir do repouso, em um ponto A de um campo elétrico cujo potencial elétrico é Va=60V. Essa partícula se desloca espontaneamente nessa região, passando pelo ponto B, cujo potencial elétrico é </a:t>
                </a:r>
                <a:r>
                  <a:rPr lang="pt-BR" sz="1600" dirty="0" err="1">
                    <a:latin typeface="+mn-lt"/>
                  </a:rPr>
                  <a:t>Vb</a:t>
                </a:r>
                <a:r>
                  <a:rPr lang="pt-BR" sz="1600" dirty="0">
                    <a:latin typeface="+mn-lt"/>
                  </a:rPr>
                  <a:t>=20V. Considerando a situação acima descrita, calcule:</a:t>
                </a:r>
              </a:p>
              <a:p>
                <a:pPr marL="342900" indent="-342900" algn="just">
                  <a:buAutoNum type="alphaLcParenR"/>
                </a:pPr>
                <a:r>
                  <a:rPr lang="pt-BR" sz="1600" dirty="0">
                    <a:latin typeface="+mn-lt"/>
                  </a:rPr>
                  <a:t>A energia potencial elétrica armazenada pela partícula quando esta se encontra no ponto A, e, depois, no ponto B.</a:t>
                </a:r>
              </a:p>
              <a:p>
                <a:pPr marL="342900" indent="-342900" algn="just">
                  <a:buAutoNum type="alphaLcParenR"/>
                </a:pPr>
                <a:r>
                  <a:rPr lang="pt-BR" sz="1600" dirty="0">
                    <a:latin typeface="+mn-lt"/>
                  </a:rPr>
                  <a:t>O trabalho realizado pela força elétrica no deslocamento da partícula do ponto A até o ponto B.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46037"/>
                <a:ext cx="6932450" cy="2516337"/>
              </a:xfrm>
              <a:blipFill rotWithShape="0">
                <a:blip r:embed="rId3"/>
                <a:stretch>
                  <a:fillRect l="-528" r="-528" b="-21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97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2516337"/>
          </a:xfrm>
        </p:spPr>
        <p:txBody>
          <a:bodyPr/>
          <a:lstStyle/>
          <a:p>
            <a:pPr algn="just">
              <a:buNone/>
            </a:pPr>
            <a:r>
              <a:rPr lang="pt-BR" sz="1600" dirty="0"/>
              <a:t>Uma carga elétrica de 2 </a:t>
            </a:r>
            <a:r>
              <a:rPr lang="pt-BR" sz="1600" dirty="0" err="1"/>
              <a:t>μC</a:t>
            </a:r>
            <a:r>
              <a:rPr lang="pt-BR" sz="1600" dirty="0"/>
              <a:t> movimenta-se nas proximidades de uma carga elétrica de valor 16 </a:t>
            </a:r>
            <a:r>
              <a:rPr lang="pt-BR" sz="1600" dirty="0" err="1"/>
              <a:t>μC</a:t>
            </a:r>
            <a:r>
              <a:rPr lang="pt-BR" sz="1600" dirty="0"/>
              <a:t>. Se o deslocamento da menor carga foi de 8 cm, qual foi a energia potencial elétrica?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a) </a:t>
            </a:r>
            <a:r>
              <a:rPr lang="pt-BR" sz="1600" dirty="0">
                <a:latin typeface="+mn-lt"/>
              </a:rPr>
              <a:t>2,5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b) </a:t>
            </a:r>
            <a:r>
              <a:rPr lang="pt-BR" sz="1600" dirty="0">
                <a:latin typeface="+mn-lt"/>
              </a:rPr>
              <a:t>1,6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c) </a:t>
            </a:r>
            <a:r>
              <a:rPr lang="pt-BR" sz="1600" dirty="0">
                <a:latin typeface="+mn-lt"/>
              </a:rPr>
              <a:t>3,6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d) </a:t>
            </a:r>
            <a:r>
              <a:rPr lang="pt-BR" sz="1600" dirty="0">
                <a:latin typeface="+mn-lt"/>
              </a:rPr>
              <a:t>5,0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  <a:latin typeface="+mn-lt"/>
              </a:rPr>
              <a:t>e)</a:t>
            </a:r>
            <a:r>
              <a:rPr lang="pt-BR" sz="1600" dirty="0">
                <a:latin typeface="+mn-lt"/>
              </a:rPr>
              <a:t> 8,0 J.</a:t>
            </a:r>
          </a:p>
        </p:txBody>
      </p:sp>
    </p:spTree>
    <p:extLst>
      <p:ext uri="{BB962C8B-B14F-4D97-AF65-F5344CB8AC3E}">
        <p14:creationId xmlns:p14="http://schemas.microsoft.com/office/powerpoint/2010/main" val="3624824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3251668"/>
          </a:xfrm>
        </p:spPr>
        <p:txBody>
          <a:bodyPr/>
          <a:lstStyle/>
          <a:p>
            <a:pPr algn="just">
              <a:buNone/>
            </a:pPr>
            <a:r>
              <a:rPr lang="pt-BR" sz="1600" dirty="0"/>
              <a:t>Suponhamos que uma carga elétrica seja deixada em um ponto A de um campo elétrico uniforme. Depois de percorrer uma distância igual a 20 cm, a carga passa pelo ponto B com velocidade igual a 20 m/s. Desprezando a ação da gravidade, calcule o trabalho realizado pela força elétrica no descolamento dessa partícula entre A e B. (Dados: massa da carga m = 0,4 g e q = 2 </a:t>
            </a:r>
            <a:r>
              <a:rPr lang="pt-BR" sz="1600" dirty="0" err="1"/>
              <a:t>μC</a:t>
            </a:r>
            <a:r>
              <a:rPr lang="pt-BR" sz="1600" dirty="0"/>
              <a:t>). 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a) </a:t>
            </a:r>
            <a:r>
              <a:rPr lang="pt-BR" sz="1600" dirty="0"/>
              <a:t>τ = 2,3 . 10-2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b) </a:t>
            </a:r>
            <a:r>
              <a:rPr lang="pt-BR" sz="1600" dirty="0"/>
              <a:t>τ = 3,5 . 10-3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c) </a:t>
            </a:r>
            <a:r>
              <a:rPr lang="pt-BR" sz="1600" dirty="0"/>
              <a:t>τ = 4 . 10-5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d) </a:t>
            </a:r>
            <a:r>
              <a:rPr lang="pt-BR" sz="1600" dirty="0"/>
              <a:t>τ = 7 . 10-9 J</a:t>
            </a:r>
          </a:p>
          <a:p>
            <a:pPr algn="just">
              <a:buNone/>
            </a:pPr>
            <a:r>
              <a:rPr lang="pt-BR" sz="1600" dirty="0">
                <a:solidFill>
                  <a:srgbClr val="2A95B7"/>
                </a:solidFill>
              </a:rPr>
              <a:t>e) </a:t>
            </a:r>
            <a:r>
              <a:rPr lang="pt-BR" sz="1600" dirty="0"/>
              <a:t>τ = 8 . 10-2 J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541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284863" y="1909643"/>
            <a:ext cx="4214173" cy="10248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pt-BR" dirty="0"/>
              <a:t>EXERCÍCIOS</a:t>
            </a:r>
            <a:endParaRPr lang="en" dirty="0"/>
          </a:p>
        </p:txBody>
      </p:sp>
      <p:sp>
        <p:nvSpPr>
          <p:cNvPr id="6" name="Shape 247"/>
          <p:cNvSpPr/>
          <p:nvPr/>
        </p:nvSpPr>
        <p:spPr>
          <a:xfrm rot="19859703">
            <a:off x="5775985" y="3053334"/>
            <a:ext cx="990557" cy="85203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9" name="Shape 245"/>
          <p:cNvSpPr/>
          <p:nvPr/>
        </p:nvSpPr>
        <p:spPr>
          <a:xfrm rot="1577756">
            <a:off x="2369274" y="3140713"/>
            <a:ext cx="640563" cy="79307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Shape 274"/>
          <p:cNvSpPr/>
          <p:nvPr/>
        </p:nvSpPr>
        <p:spPr>
          <a:xfrm rot="1252135">
            <a:off x="5544188" y="102715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Shape 276"/>
          <p:cNvSpPr/>
          <p:nvPr/>
        </p:nvSpPr>
        <p:spPr>
          <a:xfrm rot="1792396">
            <a:off x="1868091" y="1058247"/>
            <a:ext cx="573839" cy="961174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263"/>
          <p:cNvSpPr/>
          <p:nvPr/>
        </p:nvSpPr>
        <p:spPr>
          <a:xfrm rot="19935496">
            <a:off x="6518861" y="1166596"/>
            <a:ext cx="784263" cy="815475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>
              <a:solidFill>
                <a:srgbClr val="434343"/>
              </a:solidFill>
            </a:endParaRPr>
          </a:p>
        </p:txBody>
      </p:sp>
      <p:sp>
        <p:nvSpPr>
          <p:cNvPr id="10" name="Shape 257"/>
          <p:cNvSpPr/>
          <p:nvPr/>
        </p:nvSpPr>
        <p:spPr>
          <a:xfrm>
            <a:off x="6472180" y="288346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1444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974812"/>
          </a:xfrm>
        </p:spPr>
        <p:txBody>
          <a:bodyPr/>
          <a:lstStyle/>
          <a:p>
            <a:pPr algn="just">
              <a:buNone/>
            </a:pPr>
            <a:r>
              <a:rPr lang="pt-BR" sz="1400" dirty="0"/>
              <a:t>(UFAM) Três corpos pontuais X, Y e Z têm cargas de mesma intensidade e sinais mostrados na figura. Elas estão localizadas em um triângulo isósceles. As cargas X e Y são mantidas fixas e a carga Z é livre para se mover. Qual a direção e o sentido da força elétrica em Z? As opções de direção e sentido estão listadas na própria figura.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FE6C33-66F4-4881-9BA6-26A68773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975" y="2249424"/>
            <a:ext cx="2235137" cy="21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3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49500" y="1274612"/>
                <a:ext cx="6932450" cy="3343108"/>
              </a:xfrm>
            </p:spPr>
            <p:txBody>
              <a:bodyPr/>
              <a:lstStyle/>
              <a:p>
                <a:pPr algn="just">
                  <a:buNone/>
                </a:pPr>
                <a:r>
                  <a:rPr lang="pt-BR" sz="1600" dirty="0"/>
                  <a:t>(UFSM-RS) Uma partícula com carga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pt-B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/>
                  <a:t>C desloca-se do ponto A ao ponto B, que estão numa região em que existe um campo elétrico.</a:t>
                </a:r>
              </a:p>
              <a:p>
                <a:pPr algn="just">
                  <a:buNone/>
                </a:pPr>
                <a:r>
                  <a:rPr lang="pt-BR" sz="1600" dirty="0">
                    <a:latin typeface="+mn-lt"/>
                  </a:rPr>
                  <a:t>Durante este deslocamento, a força elétrica realiza um trabalho igual a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+mn-lt"/>
                  </a:rPr>
                  <a:t>J sobre a partícula. A diferença de potencial Va-</a:t>
                </a:r>
                <a:r>
                  <a:rPr lang="pt-BR" sz="1600" dirty="0" err="1">
                    <a:latin typeface="+mn-lt"/>
                  </a:rPr>
                  <a:t>Vb</a:t>
                </a:r>
                <a:r>
                  <a:rPr lang="pt-BR" sz="1600" dirty="0">
                    <a:latin typeface="+mn-lt"/>
                  </a:rPr>
                  <a:t> entre os pontos considerados vale, em volt:</a:t>
                </a:r>
              </a:p>
              <a:p>
                <a:pPr marL="342900" indent="-342900" algn="just"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b="0" i="0" dirty="0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>
                  <a:latin typeface="+mn-lt"/>
                </a:endParaRPr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i="1" dirty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>
                  <a:latin typeface="+mn-lt"/>
                </a:endParaRPr>
              </a:p>
              <a:p>
                <a:pPr marL="342900" indent="-342900" algn="just">
                  <a:buFont typeface="Sniglet"/>
                  <a:buAutoNum type="alphaLcParenR"/>
                </a:pP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dirty="0" smtClean="0">
                        <a:latin typeface="Cambria Math" panose="02040503050406030204" pitchFamily="18" charset="0"/>
                      </a:rPr>
                      <m:t>,5</m:t>
                    </m:r>
                    <m:r>
                      <a:rPr lang="pt-BR" sz="1600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500" y="1274612"/>
                <a:ext cx="6932450" cy="3343108"/>
              </a:xfrm>
              <a:blipFill>
                <a:blip r:embed="rId3"/>
                <a:stretch>
                  <a:fillRect l="-440" r="-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674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974812"/>
          </a:xfrm>
        </p:spPr>
        <p:txBody>
          <a:bodyPr/>
          <a:lstStyle/>
          <a:p>
            <a:pPr algn="just">
              <a:buNone/>
            </a:pPr>
            <a:r>
              <a:rPr lang="pt-BR" sz="1400" dirty="0"/>
              <a:t> Três partículas carregadas eletricamente são colocadas sobre um triângulo equilátero de lado d=40cm conforme a figura abaixo. Qual o módulo da força e um esboço do vetor força elétrica que atua sobre a carga 3?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BEAA94-64F8-45AE-ACE0-A2A351DE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787" y="2024912"/>
            <a:ext cx="41243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0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9500" y="1274612"/>
            <a:ext cx="6932450" cy="974812"/>
          </a:xfrm>
        </p:spPr>
        <p:txBody>
          <a:bodyPr/>
          <a:lstStyle/>
          <a:p>
            <a:pPr algn="just">
              <a:buNone/>
            </a:pPr>
            <a:r>
              <a:rPr lang="pt-BR" sz="1400" dirty="0"/>
              <a:t> (UFAM) Sabendo-se que o campo elétrico no ponto P é nulo a razão d1/d2 vale </a:t>
            </a:r>
          </a:p>
          <a:p>
            <a:pPr algn="just">
              <a:buNone/>
            </a:pPr>
            <a:r>
              <a:rPr lang="pt-BR" sz="1400" dirty="0">
                <a:solidFill>
                  <a:srgbClr val="2A95B7"/>
                </a:solidFill>
              </a:rPr>
              <a:t>A) </a:t>
            </a:r>
            <a:r>
              <a:rPr lang="pt-BR" sz="1400" dirty="0"/>
              <a:t>√3 	</a:t>
            </a:r>
            <a:r>
              <a:rPr lang="pt-BR" sz="1400" dirty="0">
                <a:solidFill>
                  <a:srgbClr val="2A95B7"/>
                </a:solidFill>
              </a:rPr>
              <a:t>B) </a:t>
            </a:r>
            <a:r>
              <a:rPr lang="pt-BR" sz="1400" dirty="0"/>
              <a:t>√2  	</a:t>
            </a:r>
            <a:r>
              <a:rPr lang="pt-BR" sz="1400" dirty="0">
                <a:solidFill>
                  <a:srgbClr val="2A95B7"/>
                </a:solidFill>
              </a:rPr>
              <a:t>C) </a:t>
            </a:r>
            <a:r>
              <a:rPr lang="pt-BR" sz="1400" dirty="0"/>
              <a:t>2 	</a:t>
            </a:r>
            <a:r>
              <a:rPr lang="pt-BR" sz="1400" dirty="0">
                <a:solidFill>
                  <a:srgbClr val="2A95B7"/>
                </a:solidFill>
              </a:rPr>
              <a:t>D) </a:t>
            </a:r>
            <a:r>
              <a:rPr lang="pt-BR" sz="1400" dirty="0"/>
              <a:t>4 	</a:t>
            </a:r>
            <a:r>
              <a:rPr lang="pt-BR" sz="1400" dirty="0">
                <a:solidFill>
                  <a:srgbClr val="2A95B7"/>
                </a:solidFill>
              </a:rPr>
              <a:t>E) </a:t>
            </a:r>
            <a:r>
              <a:rPr lang="pt-BR" sz="1400" dirty="0"/>
              <a:t>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249C75-0C7A-496D-8F25-6476F818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536" y="2359152"/>
            <a:ext cx="3870960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8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50924" y="2064484"/>
            <a:ext cx="4031914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Obrigado pela atenção!</a:t>
            </a:r>
            <a:endParaRPr lang="en" dirty="0"/>
          </a:p>
        </p:txBody>
      </p:sp>
      <p:pic>
        <p:nvPicPr>
          <p:cNvPr id="4" name="Picture 2" descr="Y:\PET\Logotipos\PEt\5 Estrelas\1- PET sem Fundo - Cópia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71" y="606205"/>
            <a:ext cx="1152128" cy="115212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339558" y="3731490"/>
            <a:ext cx="479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trick Hand SC" panose="020B0604020202020204" charset="0"/>
              </a:rPr>
              <a:t>Professores: Eduardo Rodrigues, Gabriel Freitas e Mateus Paranhos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79" y="538470"/>
            <a:ext cx="1382813" cy="1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19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15A0B-9A88-446E-8C6D-BD00BD87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Corpos eletricamente carregados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9F7A36F-1463-464B-9B1D-AA34955377F9}"/>
              </a:ext>
            </a:extLst>
          </p:cNvPr>
          <p:cNvSpPr/>
          <p:nvPr/>
        </p:nvSpPr>
        <p:spPr>
          <a:xfrm>
            <a:off x="1554480" y="1819656"/>
            <a:ext cx="1097280" cy="1042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695FCF7-09EE-41BC-86BD-318A7C0470C4}"/>
              </a:ext>
            </a:extLst>
          </p:cNvPr>
          <p:cNvSpPr/>
          <p:nvPr/>
        </p:nvSpPr>
        <p:spPr>
          <a:xfrm>
            <a:off x="4012692" y="1819656"/>
            <a:ext cx="1097280" cy="1042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FC8E3B3-79B4-4D68-8CD4-F3A8E8F2FBD3}"/>
              </a:ext>
            </a:extLst>
          </p:cNvPr>
          <p:cNvSpPr/>
          <p:nvPr/>
        </p:nvSpPr>
        <p:spPr>
          <a:xfrm>
            <a:off x="6470904" y="1819656"/>
            <a:ext cx="1097280" cy="1042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B28FCA-5C5E-4E6A-8B93-A67F262B64E7}"/>
              </a:ext>
            </a:extLst>
          </p:cNvPr>
          <p:cNvSpPr txBox="1"/>
          <p:nvPr/>
        </p:nvSpPr>
        <p:spPr>
          <a:xfrm>
            <a:off x="1709928" y="193852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069B1D-0B98-4D31-8BB7-B73AD1110EF6}"/>
              </a:ext>
            </a:extLst>
          </p:cNvPr>
          <p:cNvSpPr txBox="1"/>
          <p:nvPr/>
        </p:nvSpPr>
        <p:spPr>
          <a:xfrm>
            <a:off x="2193734" y="20322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B837B1-8F85-48BA-A7BE-280DD0B74F36}"/>
              </a:ext>
            </a:extLst>
          </p:cNvPr>
          <p:cNvSpPr txBox="1"/>
          <p:nvPr/>
        </p:nvSpPr>
        <p:spPr>
          <a:xfrm>
            <a:off x="1764792" y="240019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4D8A1D-0E1C-4362-9402-36CD84DE4FC0}"/>
              </a:ext>
            </a:extLst>
          </p:cNvPr>
          <p:cNvSpPr txBox="1"/>
          <p:nvPr/>
        </p:nvSpPr>
        <p:spPr>
          <a:xfrm>
            <a:off x="1951831" y="217003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792DB2-D5E2-4E1A-AD8C-025BDDC83511}"/>
              </a:ext>
            </a:extLst>
          </p:cNvPr>
          <p:cNvSpPr txBox="1"/>
          <p:nvPr/>
        </p:nvSpPr>
        <p:spPr>
          <a:xfrm>
            <a:off x="4157472" y="193696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A653C2-C241-45E7-9BF2-E2B69DD7FBC4}"/>
              </a:ext>
            </a:extLst>
          </p:cNvPr>
          <p:cNvSpPr txBox="1"/>
          <p:nvPr/>
        </p:nvSpPr>
        <p:spPr>
          <a:xfrm>
            <a:off x="4446334" y="224630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A482D4-A35F-426A-9197-995B7DC08E0D}"/>
              </a:ext>
            </a:extLst>
          </p:cNvPr>
          <p:cNvSpPr txBox="1"/>
          <p:nvPr/>
        </p:nvSpPr>
        <p:spPr>
          <a:xfrm>
            <a:off x="4178046" y="247781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DE5F24-F560-4885-9BAD-7C5B19D4D0DA}"/>
              </a:ext>
            </a:extLst>
          </p:cNvPr>
          <p:cNvSpPr txBox="1"/>
          <p:nvPr/>
        </p:nvSpPr>
        <p:spPr>
          <a:xfrm>
            <a:off x="4654296" y="193696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B5343B-5921-4FC0-8117-36BF0DCF4465}"/>
              </a:ext>
            </a:extLst>
          </p:cNvPr>
          <p:cNvSpPr txBox="1"/>
          <p:nvPr/>
        </p:nvSpPr>
        <p:spPr>
          <a:xfrm>
            <a:off x="4725511" y="236662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DEB52C-E98C-4A36-A3D3-0C33BE2382B1}"/>
              </a:ext>
            </a:extLst>
          </p:cNvPr>
          <p:cNvSpPr txBox="1"/>
          <p:nvPr/>
        </p:nvSpPr>
        <p:spPr>
          <a:xfrm>
            <a:off x="4053491" y="220738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0B0E034-76B8-4A16-AFE4-B1F7C7B2FAAC}"/>
              </a:ext>
            </a:extLst>
          </p:cNvPr>
          <p:cNvSpPr txBox="1"/>
          <p:nvPr/>
        </p:nvSpPr>
        <p:spPr>
          <a:xfrm>
            <a:off x="4466210" y="252119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5870FD-7769-468F-9FE4-B90B2BBFB0B7}"/>
              </a:ext>
            </a:extLst>
          </p:cNvPr>
          <p:cNvSpPr txBox="1"/>
          <p:nvPr/>
        </p:nvSpPr>
        <p:spPr>
          <a:xfrm>
            <a:off x="7033609" y="190620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A9C85BE-C157-4335-B8EB-5B9B475B1B51}"/>
              </a:ext>
            </a:extLst>
          </p:cNvPr>
          <p:cNvSpPr txBox="1"/>
          <p:nvPr/>
        </p:nvSpPr>
        <p:spPr>
          <a:xfrm>
            <a:off x="6607826" y="21727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663973A-6636-4FB8-9A1E-2FCB5B01B5AA}"/>
              </a:ext>
            </a:extLst>
          </p:cNvPr>
          <p:cNvSpPr txBox="1"/>
          <p:nvPr/>
        </p:nvSpPr>
        <p:spPr>
          <a:xfrm>
            <a:off x="7088005" y="238413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B7928C6-D694-453D-AA4E-FD66B16896F1}"/>
              </a:ext>
            </a:extLst>
          </p:cNvPr>
          <p:cNvSpPr txBox="1"/>
          <p:nvPr/>
        </p:nvSpPr>
        <p:spPr>
          <a:xfrm>
            <a:off x="1852284" y="194389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0D2D2B0-7D97-42F4-AC94-CA83E4269506}"/>
              </a:ext>
            </a:extLst>
          </p:cNvPr>
          <p:cNvSpPr txBox="1"/>
          <p:nvPr/>
        </p:nvSpPr>
        <p:spPr>
          <a:xfrm>
            <a:off x="2324237" y="205318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2E56F5F-EE78-47E6-96D8-D470EA81C89D}"/>
              </a:ext>
            </a:extLst>
          </p:cNvPr>
          <p:cNvSpPr txBox="1"/>
          <p:nvPr/>
        </p:nvSpPr>
        <p:spPr>
          <a:xfrm>
            <a:off x="2068104" y="219658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32D04A-EB26-45FB-84B9-1506D3D488F3}"/>
              </a:ext>
            </a:extLst>
          </p:cNvPr>
          <p:cNvSpPr txBox="1"/>
          <p:nvPr/>
        </p:nvSpPr>
        <p:spPr>
          <a:xfrm>
            <a:off x="1894125" y="240723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5F4319F-6AC0-48CF-8E77-FA61593429DB}"/>
              </a:ext>
            </a:extLst>
          </p:cNvPr>
          <p:cNvSpPr txBox="1"/>
          <p:nvPr/>
        </p:nvSpPr>
        <p:spPr>
          <a:xfrm>
            <a:off x="4280673" y="196819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6EA5601-180B-43B9-94F3-EF1413D8048A}"/>
              </a:ext>
            </a:extLst>
          </p:cNvPr>
          <p:cNvSpPr txBox="1"/>
          <p:nvPr/>
        </p:nvSpPr>
        <p:spPr>
          <a:xfrm>
            <a:off x="4187834" y="222941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3F22E60-F2AD-477C-A166-A8AFE107D4CE}"/>
              </a:ext>
            </a:extLst>
          </p:cNvPr>
          <p:cNvSpPr txBox="1"/>
          <p:nvPr/>
        </p:nvSpPr>
        <p:spPr>
          <a:xfrm>
            <a:off x="4568426" y="227596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7D99825-4EA7-4538-BBEA-A3FDED7291C3}"/>
              </a:ext>
            </a:extLst>
          </p:cNvPr>
          <p:cNvSpPr txBox="1"/>
          <p:nvPr/>
        </p:nvSpPr>
        <p:spPr>
          <a:xfrm>
            <a:off x="6844440" y="188880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369CE4-E006-42E7-8A96-2C0F837D8F8E}"/>
              </a:ext>
            </a:extLst>
          </p:cNvPr>
          <p:cNvSpPr txBox="1"/>
          <p:nvPr/>
        </p:nvSpPr>
        <p:spPr>
          <a:xfrm>
            <a:off x="6748369" y="2229417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66B907A-4496-401B-8C75-E4C1BAAB30B3}"/>
              </a:ext>
            </a:extLst>
          </p:cNvPr>
          <p:cNvSpPr txBox="1"/>
          <p:nvPr/>
        </p:nvSpPr>
        <p:spPr>
          <a:xfrm>
            <a:off x="7200482" y="242875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64E9368-D5B7-4566-ABFC-7B71F8630A88}"/>
              </a:ext>
            </a:extLst>
          </p:cNvPr>
          <p:cNvSpPr txBox="1"/>
          <p:nvPr/>
        </p:nvSpPr>
        <p:spPr>
          <a:xfrm>
            <a:off x="6832426" y="248952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47D9DAC-FEBB-4851-BB34-E0FA9D79DB05}"/>
              </a:ext>
            </a:extLst>
          </p:cNvPr>
          <p:cNvSpPr txBox="1"/>
          <p:nvPr/>
        </p:nvSpPr>
        <p:spPr>
          <a:xfrm>
            <a:off x="6572750" y="196214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5F22E21-4370-4488-BAEB-0859E3308CA0}"/>
              </a:ext>
            </a:extLst>
          </p:cNvPr>
          <p:cNvSpPr txBox="1"/>
          <p:nvPr/>
        </p:nvSpPr>
        <p:spPr>
          <a:xfrm>
            <a:off x="6603179" y="240019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8F109D3-F2A1-4B8A-B0F8-C41F0CD4D55C}"/>
              </a:ext>
            </a:extLst>
          </p:cNvPr>
          <p:cNvSpPr txBox="1"/>
          <p:nvPr/>
        </p:nvSpPr>
        <p:spPr>
          <a:xfrm>
            <a:off x="7174151" y="209044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F15ABF1-979C-4AF1-936E-3D047E18D187}"/>
              </a:ext>
            </a:extLst>
          </p:cNvPr>
          <p:cNvSpPr txBox="1"/>
          <p:nvPr/>
        </p:nvSpPr>
        <p:spPr>
          <a:xfrm>
            <a:off x="6922943" y="208109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4DC48B7-9833-4806-9687-4D4B1ED48F2C}"/>
              </a:ext>
            </a:extLst>
          </p:cNvPr>
          <p:cNvSpPr txBox="1"/>
          <p:nvPr/>
        </p:nvSpPr>
        <p:spPr>
          <a:xfrm>
            <a:off x="4403749" y="186962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A8C4B5F-1E70-4903-B3ED-D04AF68CD110}"/>
              </a:ext>
            </a:extLst>
          </p:cNvPr>
          <p:cNvSpPr txBox="1"/>
          <p:nvPr/>
        </p:nvSpPr>
        <p:spPr>
          <a:xfrm>
            <a:off x="4765443" y="202763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88FDA62-0C0E-4E60-BB32-020138A5ED4E}"/>
              </a:ext>
            </a:extLst>
          </p:cNvPr>
          <p:cNvSpPr txBox="1"/>
          <p:nvPr/>
        </p:nvSpPr>
        <p:spPr>
          <a:xfrm>
            <a:off x="2258017" y="242863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8A241F5-58B6-44F7-A4BA-B7C1258CC4E8}"/>
              </a:ext>
            </a:extLst>
          </p:cNvPr>
          <p:cNvSpPr txBox="1"/>
          <p:nvPr/>
        </p:nvSpPr>
        <p:spPr>
          <a:xfrm>
            <a:off x="2116502" y="238519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D596EC3-6EA2-4D1A-9B67-6F01B1CD856F}"/>
              </a:ext>
            </a:extLst>
          </p:cNvPr>
          <p:cNvSpPr txBox="1"/>
          <p:nvPr/>
        </p:nvSpPr>
        <p:spPr>
          <a:xfrm>
            <a:off x="1962985" y="179113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48B65F9-D890-4009-A13A-7D763E514033}"/>
              </a:ext>
            </a:extLst>
          </p:cNvPr>
          <p:cNvSpPr txBox="1"/>
          <p:nvPr/>
        </p:nvSpPr>
        <p:spPr>
          <a:xfrm>
            <a:off x="2356320" y="22409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F1973DA-5D3F-49E8-B3A0-728417A11A3E}"/>
              </a:ext>
            </a:extLst>
          </p:cNvPr>
          <p:cNvSpPr txBox="1"/>
          <p:nvPr/>
        </p:nvSpPr>
        <p:spPr>
          <a:xfrm>
            <a:off x="2081837" y="182967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21040C4-CB74-48E2-A3A0-4FF0BDFF7073}"/>
              </a:ext>
            </a:extLst>
          </p:cNvPr>
          <p:cNvSpPr txBox="1"/>
          <p:nvPr/>
        </p:nvSpPr>
        <p:spPr>
          <a:xfrm>
            <a:off x="2446851" y="229703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0FE3448-0992-40A5-AFEB-7C5EB1D59FE0}"/>
              </a:ext>
            </a:extLst>
          </p:cNvPr>
          <p:cNvSpPr txBox="1"/>
          <p:nvPr/>
        </p:nvSpPr>
        <p:spPr>
          <a:xfrm>
            <a:off x="1723717" y="220663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B44666A7-8871-45AF-B884-048916C415E5}"/>
              </a:ext>
            </a:extLst>
          </p:cNvPr>
          <p:cNvSpPr txBox="1"/>
          <p:nvPr/>
        </p:nvSpPr>
        <p:spPr>
          <a:xfrm>
            <a:off x="1581927" y="216667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53" name="Espaço Reservado para Conteúdo 2">
            <a:extLst>
              <a:ext uri="{FF2B5EF4-FFF2-40B4-BE49-F238E27FC236}">
                <a16:creationId xmlns:a16="http://schemas.microsoft.com/office/drawing/2014/main" id="{ED87D24D-6D22-46D3-9AFF-1E88C7D01A17}"/>
              </a:ext>
            </a:extLst>
          </p:cNvPr>
          <p:cNvSpPr txBox="1">
            <a:spLocks/>
          </p:cNvSpPr>
          <p:nvPr/>
        </p:nvSpPr>
        <p:spPr>
          <a:xfrm>
            <a:off x="1142075" y="2870565"/>
            <a:ext cx="2096036" cy="631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Corpo eletricamente neutro</a:t>
            </a:r>
          </a:p>
        </p:txBody>
      </p:sp>
      <p:sp>
        <p:nvSpPr>
          <p:cNvPr id="55" name="Espaço Reservado para Conteúdo 2">
            <a:extLst>
              <a:ext uri="{FF2B5EF4-FFF2-40B4-BE49-F238E27FC236}">
                <a16:creationId xmlns:a16="http://schemas.microsoft.com/office/drawing/2014/main" id="{EB2DBBD4-063E-491A-A000-4E067DFB802B}"/>
              </a:ext>
            </a:extLst>
          </p:cNvPr>
          <p:cNvSpPr txBox="1">
            <a:spLocks/>
          </p:cNvSpPr>
          <p:nvPr/>
        </p:nvSpPr>
        <p:spPr>
          <a:xfrm>
            <a:off x="1543288" y="3513655"/>
            <a:ext cx="1293609" cy="415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n° p+ = n° e-</a:t>
            </a:r>
          </a:p>
        </p:txBody>
      </p:sp>
      <p:sp>
        <p:nvSpPr>
          <p:cNvPr id="56" name="Espaço Reservado para Conteúdo 2">
            <a:extLst>
              <a:ext uri="{FF2B5EF4-FFF2-40B4-BE49-F238E27FC236}">
                <a16:creationId xmlns:a16="http://schemas.microsoft.com/office/drawing/2014/main" id="{7FA4F413-5C8D-438B-A15B-9CDC8D328F83}"/>
              </a:ext>
            </a:extLst>
          </p:cNvPr>
          <p:cNvSpPr txBox="1">
            <a:spLocks/>
          </p:cNvSpPr>
          <p:nvPr/>
        </p:nvSpPr>
        <p:spPr>
          <a:xfrm>
            <a:off x="3606278" y="2882490"/>
            <a:ext cx="2096036" cy="631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Corpo eletricamente positivo</a:t>
            </a:r>
          </a:p>
        </p:txBody>
      </p:sp>
      <p:sp>
        <p:nvSpPr>
          <p:cNvPr id="57" name="Espaço Reservado para Conteúdo 2">
            <a:extLst>
              <a:ext uri="{FF2B5EF4-FFF2-40B4-BE49-F238E27FC236}">
                <a16:creationId xmlns:a16="http://schemas.microsoft.com/office/drawing/2014/main" id="{C315598D-401D-4AB7-A08A-A2793ABCCDE7}"/>
              </a:ext>
            </a:extLst>
          </p:cNvPr>
          <p:cNvSpPr txBox="1">
            <a:spLocks/>
          </p:cNvSpPr>
          <p:nvPr/>
        </p:nvSpPr>
        <p:spPr>
          <a:xfrm>
            <a:off x="4007491" y="3525580"/>
            <a:ext cx="1293609" cy="415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n° p+ &gt; n° e-</a:t>
            </a:r>
          </a:p>
        </p:txBody>
      </p:sp>
      <p:sp>
        <p:nvSpPr>
          <p:cNvPr id="58" name="Espaço Reservado para Conteúdo 2">
            <a:extLst>
              <a:ext uri="{FF2B5EF4-FFF2-40B4-BE49-F238E27FC236}">
                <a16:creationId xmlns:a16="http://schemas.microsoft.com/office/drawing/2014/main" id="{5BC91444-BDF4-4040-88AC-7C6C43281299}"/>
              </a:ext>
            </a:extLst>
          </p:cNvPr>
          <p:cNvSpPr txBox="1">
            <a:spLocks/>
          </p:cNvSpPr>
          <p:nvPr/>
        </p:nvSpPr>
        <p:spPr>
          <a:xfrm>
            <a:off x="5944329" y="2882068"/>
            <a:ext cx="2096036" cy="631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Corpo eletricamente negativo</a:t>
            </a:r>
          </a:p>
        </p:txBody>
      </p:sp>
      <p:sp>
        <p:nvSpPr>
          <p:cNvPr id="59" name="Espaço Reservado para Conteúdo 2">
            <a:extLst>
              <a:ext uri="{FF2B5EF4-FFF2-40B4-BE49-F238E27FC236}">
                <a16:creationId xmlns:a16="http://schemas.microsoft.com/office/drawing/2014/main" id="{55938C74-BCF6-45C3-BE77-FF12D5B26F06}"/>
              </a:ext>
            </a:extLst>
          </p:cNvPr>
          <p:cNvSpPr txBox="1">
            <a:spLocks/>
          </p:cNvSpPr>
          <p:nvPr/>
        </p:nvSpPr>
        <p:spPr>
          <a:xfrm>
            <a:off x="6345542" y="3525158"/>
            <a:ext cx="1293609" cy="415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None/>
            </a:pPr>
            <a:r>
              <a:rPr lang="pt-BR" sz="1600" dirty="0"/>
              <a:t>n° p+ &lt; n° e-</a:t>
            </a:r>
          </a:p>
        </p:txBody>
      </p:sp>
    </p:spTree>
    <p:extLst>
      <p:ext uri="{BB962C8B-B14F-4D97-AF65-F5344CB8AC3E}">
        <p14:creationId xmlns:p14="http://schemas.microsoft.com/office/powerpoint/2010/main" val="12900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6" grpId="0"/>
      <p:bldP spid="57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16FE4-9230-4B99-A109-5289FC1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 da Carga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F7BBEF-F921-4488-BA95-78BF5A4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775423"/>
          </a:xfrm>
        </p:spPr>
        <p:txBody>
          <a:bodyPr/>
          <a:lstStyle/>
          <a:p>
            <a:pPr marL="182563" indent="-182563" algn="just">
              <a:buAutoNum type="arabicPeriod"/>
            </a:pPr>
            <a:r>
              <a:rPr lang="pt-BR" sz="2000" dirty="0"/>
              <a:t>A carga elétrica total de um sistema eletricamente isolado é constante (</a:t>
            </a:r>
            <a:r>
              <a:rPr lang="pt-BR" sz="2000" i="1" dirty="0"/>
              <a:t>Princípio de Conservação da Carga Elétrica</a:t>
            </a:r>
            <a:r>
              <a:rPr lang="pt-BR" sz="2000" dirty="0"/>
              <a:t>)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228C053-4EF7-4C72-A720-B9DA5A4FB550}"/>
              </a:ext>
            </a:extLst>
          </p:cNvPr>
          <p:cNvSpPr/>
          <p:nvPr/>
        </p:nvSpPr>
        <p:spPr>
          <a:xfrm>
            <a:off x="1938528" y="2487168"/>
            <a:ext cx="1499616" cy="8869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2FA741-CCD6-4BED-A2BB-EBD860D17170}"/>
              </a:ext>
            </a:extLst>
          </p:cNvPr>
          <p:cNvSpPr/>
          <p:nvPr/>
        </p:nvSpPr>
        <p:spPr>
          <a:xfrm>
            <a:off x="2194560" y="2730654"/>
            <a:ext cx="338328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10CDB0-8030-4539-871F-5436365CAB8D}"/>
              </a:ext>
            </a:extLst>
          </p:cNvPr>
          <p:cNvSpPr/>
          <p:nvPr/>
        </p:nvSpPr>
        <p:spPr>
          <a:xfrm>
            <a:off x="2816352" y="2736396"/>
            <a:ext cx="338328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3616701-7DB7-4008-8473-A4D8109E6DBF}"/>
              </a:ext>
            </a:extLst>
          </p:cNvPr>
          <p:cNvSpPr/>
          <p:nvPr/>
        </p:nvSpPr>
        <p:spPr>
          <a:xfrm>
            <a:off x="4032504" y="2792430"/>
            <a:ext cx="466344" cy="22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E4437E9-54E0-443F-8D5F-77376B78082B}"/>
              </a:ext>
            </a:extLst>
          </p:cNvPr>
          <p:cNvSpPr/>
          <p:nvPr/>
        </p:nvSpPr>
        <p:spPr>
          <a:xfrm>
            <a:off x="5117592" y="2487168"/>
            <a:ext cx="1499616" cy="8869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96B6C56-51EA-4804-8DE8-8B282D5153D3}"/>
              </a:ext>
            </a:extLst>
          </p:cNvPr>
          <p:cNvSpPr/>
          <p:nvPr/>
        </p:nvSpPr>
        <p:spPr>
          <a:xfrm>
            <a:off x="5373624" y="2730654"/>
            <a:ext cx="338328" cy="3200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E23BD9A-B9D7-4459-818E-6E0B641BE6FD}"/>
              </a:ext>
            </a:extLst>
          </p:cNvPr>
          <p:cNvSpPr/>
          <p:nvPr/>
        </p:nvSpPr>
        <p:spPr>
          <a:xfrm>
            <a:off x="5995416" y="2745540"/>
            <a:ext cx="338328" cy="3200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AF082BA-D789-4136-B382-7FB77D579E56}"/>
              </a:ext>
            </a:extLst>
          </p:cNvPr>
          <p:cNvSpPr txBox="1">
            <a:spLocks/>
          </p:cNvSpPr>
          <p:nvPr/>
        </p:nvSpPr>
        <p:spPr>
          <a:xfrm>
            <a:off x="2221992" y="2423099"/>
            <a:ext cx="256032" cy="43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400" dirty="0"/>
              <a:t>A</a:t>
            </a:r>
          </a:p>
          <a:p>
            <a:pPr algn="just">
              <a:buFont typeface="Sniglet"/>
              <a:buNone/>
            </a:pPr>
            <a:endParaRPr lang="pt-BR" sz="1400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91D3951-D7A7-4160-A6F7-E4375C906634}"/>
              </a:ext>
            </a:extLst>
          </p:cNvPr>
          <p:cNvSpPr txBox="1">
            <a:spLocks/>
          </p:cNvSpPr>
          <p:nvPr/>
        </p:nvSpPr>
        <p:spPr>
          <a:xfrm>
            <a:off x="2857500" y="2420313"/>
            <a:ext cx="256032" cy="43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400" dirty="0"/>
              <a:t>B</a:t>
            </a:r>
          </a:p>
          <a:p>
            <a:pPr algn="just">
              <a:buFont typeface="Sniglet"/>
              <a:buNone/>
            </a:pP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D69192FF-93AD-4903-B10E-68891CCB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67128" y="2996916"/>
                <a:ext cx="256032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D69192FF-93AD-4903-B10E-68891CCB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28" y="2996916"/>
                <a:ext cx="256032" cy="430999"/>
              </a:xfrm>
              <a:prstGeom prst="rect">
                <a:avLst/>
              </a:prstGeom>
              <a:blipFill>
                <a:blip r:embed="rId2"/>
                <a:stretch>
                  <a:fillRect r="-309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ço Reservado para Conteúdo 2">
                <a:extLst>
                  <a:ext uri="{FF2B5EF4-FFF2-40B4-BE49-F238E27FC236}">
                    <a16:creationId xmlns:a16="http://schemas.microsoft.com/office/drawing/2014/main" id="{61FA0247-694B-47CF-BF6C-F3E7C6AD1A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636" y="3007206"/>
                <a:ext cx="256032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5" name="Espaço Reservado para Conteúdo 2">
                <a:extLst>
                  <a:ext uri="{FF2B5EF4-FFF2-40B4-BE49-F238E27FC236}">
                    <a16:creationId xmlns:a16="http://schemas.microsoft.com/office/drawing/2014/main" id="{61FA0247-694B-47CF-BF6C-F3E7C6AD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636" y="3007206"/>
                <a:ext cx="256032" cy="430999"/>
              </a:xfrm>
              <a:prstGeom prst="rect">
                <a:avLst/>
              </a:prstGeom>
              <a:blipFill>
                <a:blip r:embed="rId3"/>
                <a:stretch>
                  <a:fillRect r="-309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908FCB37-D904-4C32-BC5B-999E3E9540F0}"/>
              </a:ext>
            </a:extLst>
          </p:cNvPr>
          <p:cNvSpPr txBox="1">
            <a:spLocks/>
          </p:cNvSpPr>
          <p:nvPr/>
        </p:nvSpPr>
        <p:spPr>
          <a:xfrm>
            <a:off x="5394198" y="2435090"/>
            <a:ext cx="256032" cy="43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400" dirty="0"/>
              <a:t>A</a:t>
            </a:r>
          </a:p>
          <a:p>
            <a:pPr algn="just">
              <a:buFont typeface="Sniglet"/>
              <a:buNone/>
            </a:pPr>
            <a:endParaRPr lang="pt-BR" sz="1400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15D833B0-14C2-400A-A7BC-8ED2C266A115}"/>
              </a:ext>
            </a:extLst>
          </p:cNvPr>
          <p:cNvSpPr txBox="1">
            <a:spLocks/>
          </p:cNvSpPr>
          <p:nvPr/>
        </p:nvSpPr>
        <p:spPr>
          <a:xfrm>
            <a:off x="6029706" y="2432304"/>
            <a:ext cx="256032" cy="43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400" dirty="0"/>
              <a:t>B</a:t>
            </a:r>
          </a:p>
          <a:p>
            <a:pPr algn="just">
              <a:buFont typeface="Sniglet"/>
              <a:buNone/>
            </a:pP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ço Reservado para Conteúdo 2">
                <a:extLst>
                  <a:ext uri="{FF2B5EF4-FFF2-40B4-BE49-F238E27FC236}">
                    <a16:creationId xmlns:a16="http://schemas.microsoft.com/office/drawing/2014/main" id="{290752D5-D9C4-401D-A19A-AC34DF25C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9334" y="3008907"/>
                <a:ext cx="256032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8" name="Espaço Reservado para Conteúdo 2">
                <a:extLst>
                  <a:ext uri="{FF2B5EF4-FFF2-40B4-BE49-F238E27FC236}">
                    <a16:creationId xmlns:a16="http://schemas.microsoft.com/office/drawing/2014/main" id="{290752D5-D9C4-401D-A19A-AC34DF25C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34" y="3008907"/>
                <a:ext cx="256032" cy="430999"/>
              </a:xfrm>
              <a:prstGeom prst="rect">
                <a:avLst/>
              </a:prstGeom>
              <a:blipFill>
                <a:blip r:embed="rId4"/>
                <a:stretch>
                  <a:fillRect r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ço Reservado para Conteúdo 2">
                <a:extLst>
                  <a:ext uri="{FF2B5EF4-FFF2-40B4-BE49-F238E27FC236}">
                    <a16:creationId xmlns:a16="http://schemas.microsoft.com/office/drawing/2014/main" id="{037D1558-AF84-4D7A-8701-E55C90C2F2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4842" y="3019197"/>
                <a:ext cx="256032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19" name="Espaço Reservado para Conteúdo 2">
                <a:extLst>
                  <a:ext uri="{FF2B5EF4-FFF2-40B4-BE49-F238E27FC236}">
                    <a16:creationId xmlns:a16="http://schemas.microsoft.com/office/drawing/2014/main" id="{037D1558-AF84-4D7A-8701-E55C90C2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42" y="3019197"/>
                <a:ext cx="256032" cy="430999"/>
              </a:xfrm>
              <a:prstGeom prst="rect">
                <a:avLst/>
              </a:prstGeom>
              <a:blipFill>
                <a:blip r:embed="rId5"/>
                <a:stretch>
                  <a:fillRect r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9FE815D-C82F-4F94-9741-2B8B6441C050}"/>
              </a:ext>
            </a:extLst>
          </p:cNvPr>
          <p:cNvSpPr/>
          <p:nvPr/>
        </p:nvSpPr>
        <p:spPr>
          <a:xfrm>
            <a:off x="3296793" y="3738218"/>
            <a:ext cx="1901190" cy="4309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ço Reservado para Conteúdo 2">
                <a:extLst>
                  <a:ext uri="{FF2B5EF4-FFF2-40B4-BE49-F238E27FC236}">
                    <a16:creationId xmlns:a16="http://schemas.microsoft.com/office/drawing/2014/main" id="{8103AA5A-FD61-4799-80CF-3792D1F172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1657" y="3738218"/>
                <a:ext cx="1802511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  <a:p>
                <a:pPr algn="just">
                  <a:buFont typeface="Sniglet"/>
                  <a:buNone/>
                </a:pPr>
                <a:endParaRPr lang="pt-BR" sz="1400" dirty="0"/>
              </a:p>
            </p:txBody>
          </p:sp>
        </mc:Choice>
        <mc:Fallback xmlns="">
          <p:sp>
            <p:nvSpPr>
              <p:cNvPr id="21" name="Espaço Reservado para Conteúdo 2">
                <a:extLst>
                  <a:ext uri="{FF2B5EF4-FFF2-40B4-BE49-F238E27FC236}">
                    <a16:creationId xmlns:a16="http://schemas.microsoft.com/office/drawing/2014/main" id="{8103AA5A-FD61-4799-80CF-3792D1F17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57" y="3738218"/>
                <a:ext cx="1802511" cy="430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2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16FE4-9230-4B99-A109-5289FC1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 da Carga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F7BBEF-F921-4488-BA95-78BF5A4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775423"/>
          </a:xfrm>
        </p:spPr>
        <p:txBody>
          <a:bodyPr/>
          <a:lstStyle/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2. </a:t>
            </a:r>
            <a:r>
              <a:rPr lang="pt-BR" sz="2000" dirty="0"/>
              <a:t>A carga elétrica  é quantizada, ou seja, apresenta-se em números que são múltiplos inteiros da carga elementar.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846D3CD-F66A-44E5-B589-DA8FAF24CE45}"/>
              </a:ext>
            </a:extLst>
          </p:cNvPr>
          <p:cNvSpPr/>
          <p:nvPr/>
        </p:nvSpPr>
        <p:spPr>
          <a:xfrm>
            <a:off x="1436011" y="2423099"/>
            <a:ext cx="1328405" cy="4309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ço Reservado para Conteúdo 2">
                <a:extLst>
                  <a:ext uri="{FF2B5EF4-FFF2-40B4-BE49-F238E27FC236}">
                    <a16:creationId xmlns:a16="http://schemas.microsoft.com/office/drawing/2014/main" id="{8103AA5A-FD61-4799-80CF-3792D1F172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6585" y="2423099"/>
                <a:ext cx="1307831" cy="43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2A95B7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434343"/>
                  </a:buClr>
                  <a:buSzPct val="1000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×(±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Espaço Reservado para Conteúdo 2">
                <a:extLst>
                  <a:ext uri="{FF2B5EF4-FFF2-40B4-BE49-F238E27FC236}">
                    <a16:creationId xmlns:a16="http://schemas.microsoft.com/office/drawing/2014/main" id="{8103AA5A-FD61-4799-80CF-3792D1F17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85" y="2423099"/>
                <a:ext cx="1307831" cy="430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Resultado de imagem para submultiplos do coulomb">
            <a:extLst>
              <a:ext uri="{FF2B5EF4-FFF2-40B4-BE49-F238E27FC236}">
                <a16:creationId xmlns:a16="http://schemas.microsoft.com/office/drawing/2014/main" id="{FA5E179C-D7F1-44FB-A28B-3BA6912E9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20444" r="9866" b="25155"/>
          <a:stretch/>
        </p:blipFill>
        <p:spPr bwMode="auto">
          <a:xfrm>
            <a:off x="5522976" y="2638598"/>
            <a:ext cx="230930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AE1A1209-2FD6-48F9-936E-199AD354DB39}"/>
              </a:ext>
            </a:extLst>
          </p:cNvPr>
          <p:cNvSpPr txBox="1">
            <a:spLocks/>
          </p:cNvSpPr>
          <p:nvPr/>
        </p:nvSpPr>
        <p:spPr>
          <a:xfrm>
            <a:off x="2899932" y="2423099"/>
            <a:ext cx="2268071" cy="43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just">
              <a:buNone/>
            </a:pPr>
            <a:r>
              <a:rPr lang="pt-BR" sz="1400" dirty="0"/>
              <a:t>Unidade: Coulomb (C)</a:t>
            </a:r>
          </a:p>
        </p:txBody>
      </p:sp>
    </p:spTree>
    <p:extLst>
      <p:ext uri="{BB962C8B-B14F-4D97-AF65-F5344CB8AC3E}">
        <p14:creationId xmlns:p14="http://schemas.microsoft.com/office/powerpoint/2010/main" val="23062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16FE4-9230-4B99-A109-5289FC1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 da Carga Elétrica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F7BBEF-F921-4488-BA95-78BF5A4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00" y="1437425"/>
            <a:ext cx="7020900" cy="2028151"/>
          </a:xfrm>
        </p:spPr>
        <p:txBody>
          <a:bodyPr/>
          <a:lstStyle/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3. </a:t>
            </a:r>
            <a:r>
              <a:rPr lang="pt-BR" sz="2000" dirty="0"/>
              <a:t>Existem cargas elétricas </a:t>
            </a:r>
            <a:r>
              <a:rPr lang="pt-BR" sz="2000" b="1" dirty="0"/>
              <a:t>positivas</a:t>
            </a:r>
            <a:r>
              <a:rPr lang="pt-BR" sz="2000" dirty="0"/>
              <a:t> e </a:t>
            </a:r>
            <a:r>
              <a:rPr lang="pt-BR" sz="2000" b="1" dirty="0"/>
              <a:t>negativas</a:t>
            </a:r>
            <a:r>
              <a:rPr lang="pt-BR" sz="2000" dirty="0"/>
              <a:t>, que possuem comportamentos opostos.</a:t>
            </a:r>
          </a:p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4. </a:t>
            </a:r>
            <a:r>
              <a:rPr lang="pt-BR" sz="2000" dirty="0"/>
              <a:t>Cargas elétricas de mesmo sinal se repelem.</a:t>
            </a:r>
          </a:p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5. </a:t>
            </a:r>
            <a:r>
              <a:rPr lang="pt-BR" sz="2000" dirty="0"/>
              <a:t>Cargas elétricas de sinais opostos se atraem.</a:t>
            </a:r>
          </a:p>
          <a:p>
            <a:pPr algn="just">
              <a:buNone/>
            </a:pPr>
            <a:r>
              <a:rPr lang="pt-BR" sz="2000" dirty="0">
                <a:solidFill>
                  <a:srgbClr val="2A95B7"/>
                </a:solidFill>
              </a:rPr>
              <a:t>6. </a:t>
            </a:r>
            <a:r>
              <a:rPr lang="pt-BR" sz="2000" dirty="0"/>
              <a:t>Todo átomo é eletricamente neutro (n° e- = n° p)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4C07B9-D6FD-423E-860F-618DA63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4" t="34486" r="11029" b="30508"/>
          <a:stretch/>
        </p:blipFill>
        <p:spPr>
          <a:xfrm>
            <a:off x="3603498" y="3619198"/>
            <a:ext cx="2103120" cy="6035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F41E65-5507-4BC9-997F-7A38FD601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3" r="9772" b="64276"/>
          <a:stretch/>
        </p:blipFill>
        <p:spPr>
          <a:xfrm>
            <a:off x="1049500" y="3606815"/>
            <a:ext cx="2141756" cy="6158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4464A2-B4BA-412B-81E5-65B34C80B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66520" r="13200"/>
          <a:stretch/>
        </p:blipFill>
        <p:spPr>
          <a:xfrm>
            <a:off x="6118860" y="3607273"/>
            <a:ext cx="2066544" cy="5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PAESPE">
      <a:majorFont>
        <a:latin typeface="Patrick Hand SC"/>
        <a:ea typeface=""/>
        <a:cs typeface=""/>
      </a:majorFont>
      <a:minorFont>
        <a:latin typeface="Snigl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3257</Words>
  <Application>Microsoft Office PowerPoint</Application>
  <PresentationFormat>Apresentação na tela (16:9)</PresentationFormat>
  <Paragraphs>368</Paragraphs>
  <Slides>58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7" baseType="lpstr">
      <vt:lpstr>FangSong</vt:lpstr>
      <vt:lpstr>SimSun</vt:lpstr>
      <vt:lpstr>Times New Roman</vt:lpstr>
      <vt:lpstr>Patrick Hand SC</vt:lpstr>
      <vt:lpstr>Arial</vt:lpstr>
      <vt:lpstr>Sniglet</vt:lpstr>
      <vt:lpstr>Cambria</vt:lpstr>
      <vt:lpstr>Cambria Math</vt:lpstr>
      <vt:lpstr>Seyton template</vt:lpstr>
      <vt:lpstr>eletrostática</vt:lpstr>
      <vt:lpstr>Conteúdo da Aula</vt:lpstr>
      <vt:lpstr>Introdução à eletricidade</vt:lpstr>
      <vt:lpstr>Eletricidade</vt:lpstr>
      <vt:lpstr>Átomo</vt:lpstr>
      <vt:lpstr>Corpos eletricamente carregados</vt:lpstr>
      <vt:lpstr>Propriedades da Carga Elétrica</vt:lpstr>
      <vt:lpstr>Propriedades da Carga Elétrica</vt:lpstr>
      <vt:lpstr>Propriedades da Carga Elétrica</vt:lpstr>
      <vt:lpstr>EXEMPLO</vt:lpstr>
      <vt:lpstr>EXEMPLO 01</vt:lpstr>
      <vt:lpstr>EXEMPLO 02</vt:lpstr>
      <vt:lpstr>Condutores e Isolantes</vt:lpstr>
      <vt:lpstr>Condutores e Isolantes</vt:lpstr>
      <vt:lpstr>Processos de Eletrização</vt:lpstr>
      <vt:lpstr>Processos de Eletrização</vt:lpstr>
      <vt:lpstr>Processos de Eletrização</vt:lpstr>
      <vt:lpstr>Processos de Eletrização</vt:lpstr>
      <vt:lpstr>Eletroscópios</vt:lpstr>
      <vt:lpstr>Pêndulo Eletrostático</vt:lpstr>
      <vt:lpstr>FORÇA ELÉTRICA E LEI DE COULOMB</vt:lpstr>
      <vt:lpstr>FORÇA ELÉTRICA E LEI DE COULOMB</vt:lpstr>
      <vt:lpstr>CURIOSIDADES</vt:lpstr>
      <vt:lpstr>EXEMPLO 03</vt:lpstr>
      <vt:lpstr>EXEMPLO 04</vt:lpstr>
      <vt:lpstr>EXEMPLO 05</vt:lpstr>
      <vt:lpstr>EXEMPLO 06</vt:lpstr>
      <vt:lpstr>EXEMPLO 07</vt:lpstr>
      <vt:lpstr>CAMPO ELÉTRICO</vt:lpstr>
      <vt:lpstr>Campo Elétrico</vt:lpstr>
      <vt:lpstr>Vetor Campo Elétrico</vt:lpstr>
      <vt:lpstr>Vetor Campo Elétrico</vt:lpstr>
      <vt:lpstr>EXEMPLO 08</vt:lpstr>
      <vt:lpstr>Campo Elétrico Criado por uma Carga Puntiforme</vt:lpstr>
      <vt:lpstr>Campo Elétrico Criado por várias Cargas Puntiformes</vt:lpstr>
      <vt:lpstr>EXEMPLO 09</vt:lpstr>
      <vt:lpstr>EXEMPLO 10</vt:lpstr>
      <vt:lpstr>EXEMPLO 11</vt:lpstr>
      <vt:lpstr>Linhas de Força do Campo Elétrico</vt:lpstr>
      <vt:lpstr>Linhas de Força do Campo Elétrico</vt:lpstr>
      <vt:lpstr>Linhas de Força do Campo Elétrico</vt:lpstr>
      <vt:lpstr>Linhas de Força do Campo Elétrico</vt:lpstr>
      <vt:lpstr>Linhas de Força do Campo Elétrico</vt:lpstr>
      <vt:lpstr>EXEMPLO 12</vt:lpstr>
      <vt:lpstr>POTENCIAL ELÉTRICO</vt:lpstr>
      <vt:lpstr>Potencial Elétrico</vt:lpstr>
      <vt:lpstr>Trabalho da Força Elétrica em um Campo Uniforme</vt:lpstr>
      <vt:lpstr>Trabalho da Força Elétrica em um Campo Uniforme</vt:lpstr>
      <vt:lpstr>Diferença de Potencial Elétrico</vt:lpstr>
      <vt:lpstr>EXEMPLO 13</vt:lpstr>
      <vt:lpstr>EXEMPLO 14</vt:lpstr>
      <vt:lpstr>EXEMPLO 15</vt:lpstr>
      <vt:lpstr>EXERCÍCIOS</vt:lpstr>
      <vt:lpstr>EXERCÍCIO 01</vt:lpstr>
      <vt:lpstr>EXERCÍCIO 02</vt:lpstr>
      <vt:lpstr>EXERCÍCIO 03</vt:lpstr>
      <vt:lpstr>EXERCÍCIO 04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2018-08-11T08:40:29Z</dcterms:modified>
</cp:coreProperties>
</file>